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23"/>
  </p:notesMasterIdLst>
  <p:sldIdLst>
    <p:sldId id="301" r:id="rId2"/>
    <p:sldId id="306" r:id="rId3"/>
    <p:sldId id="375" r:id="rId4"/>
    <p:sldId id="376" r:id="rId5"/>
    <p:sldId id="380" r:id="rId6"/>
    <p:sldId id="381" r:id="rId7"/>
    <p:sldId id="382" r:id="rId8"/>
    <p:sldId id="386" r:id="rId9"/>
    <p:sldId id="387" r:id="rId10"/>
    <p:sldId id="394" r:id="rId11"/>
    <p:sldId id="396" r:id="rId12"/>
    <p:sldId id="397" r:id="rId13"/>
    <p:sldId id="406" r:id="rId14"/>
    <p:sldId id="409" r:id="rId15"/>
    <p:sldId id="410" r:id="rId16"/>
    <p:sldId id="362" r:id="rId17"/>
    <p:sldId id="416" r:id="rId18"/>
    <p:sldId id="418" r:id="rId19"/>
    <p:sldId id="417" r:id="rId20"/>
    <p:sldId id="315" r:id="rId21"/>
    <p:sldId id="325" r:id="rId22"/>
  </p:sldIdLst>
  <p:sldSz cx="9144000" cy="6858000" type="screen4x3"/>
  <p:notesSz cx="6858000" cy="9144000"/>
  <p:defaultTextStyle>
    <a:defPPr>
      <a:defRPr lang="fa-I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p:scale>
          <a:sx n="60" d="100"/>
          <a:sy n="60" d="100"/>
        </p:scale>
        <p:origin x="-2244" y="-62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fa-IR"/>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52B4CCBB-6D31-4032-A868-C38B707AEFA8}" type="datetimeFigureOut">
              <a:rPr lang="fa-IR" smtClean="0"/>
              <a:t>11/21/1443</a:t>
            </a:fld>
            <a:endParaRPr lang="fa-I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fa-I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fa-IR"/>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A025D97B-0153-4182-8AF9-00AE2A24C62E}" type="slidenum">
              <a:rPr lang="fa-IR" smtClean="0"/>
              <a:t>‹#›</a:t>
            </a:fld>
            <a:endParaRPr lang="fa-IR"/>
          </a:p>
        </p:txBody>
      </p:sp>
    </p:spTree>
    <p:extLst>
      <p:ext uri="{BB962C8B-B14F-4D97-AF65-F5344CB8AC3E}">
        <p14:creationId xmlns:p14="http://schemas.microsoft.com/office/powerpoint/2010/main" val="3062441660"/>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fa-I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fa-IR"/>
          </a:p>
        </p:txBody>
      </p:sp>
      <p:sp>
        <p:nvSpPr>
          <p:cNvPr id="4" name="Date Placeholder 3"/>
          <p:cNvSpPr>
            <a:spLocks noGrp="1"/>
          </p:cNvSpPr>
          <p:nvPr>
            <p:ph type="dt" sz="half" idx="10"/>
          </p:nvPr>
        </p:nvSpPr>
        <p:spPr/>
        <p:txBody>
          <a:bodyPr/>
          <a:lstStyle/>
          <a:p>
            <a:fld id="{0BC18987-4D6A-4A59-ACF6-A25BCEB6814F}" type="datetimeFigureOut">
              <a:rPr lang="fa-IR" smtClean="0"/>
              <a:t>11/21/1443</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38952159-EABC-4DED-A052-14E2F01BB35A}" type="slidenum">
              <a:rPr lang="fa-IR" smtClean="0"/>
              <a:t>‹#›</a:t>
            </a:fld>
            <a:endParaRPr lang="fa-IR"/>
          </a:p>
        </p:txBody>
      </p:sp>
    </p:spTree>
    <p:extLst>
      <p:ext uri="{BB962C8B-B14F-4D97-AF65-F5344CB8AC3E}">
        <p14:creationId xmlns:p14="http://schemas.microsoft.com/office/powerpoint/2010/main" val="521531514"/>
      </p:ext>
    </p:extLst>
  </p:cSld>
  <p:clrMapOvr>
    <a:masterClrMapping/>
  </p:clrMapOvr>
  <mc:AlternateContent xmlns:mc="http://schemas.openxmlformats.org/markup-compatibility/2006" xmlns:p14="http://schemas.microsoft.com/office/powerpoint/2010/main">
    <mc:Choice Requires="p14">
      <p:transition spd="slow" p14:dur="3000" advClick="0" advTm="5000">
        <p:fade/>
      </p:transition>
    </mc:Choice>
    <mc:Fallback xmlns="">
      <p:transition spd="slow" advClick="0" advTm="5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p>
            <a:fld id="{0BC18987-4D6A-4A59-ACF6-A25BCEB6814F}" type="datetimeFigureOut">
              <a:rPr lang="fa-IR" smtClean="0"/>
              <a:t>11/21/1443</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38952159-EABC-4DED-A052-14E2F01BB35A}" type="slidenum">
              <a:rPr lang="fa-IR" smtClean="0"/>
              <a:t>‹#›</a:t>
            </a:fld>
            <a:endParaRPr lang="fa-IR"/>
          </a:p>
        </p:txBody>
      </p:sp>
    </p:spTree>
    <p:extLst>
      <p:ext uri="{BB962C8B-B14F-4D97-AF65-F5344CB8AC3E}">
        <p14:creationId xmlns:p14="http://schemas.microsoft.com/office/powerpoint/2010/main" val="643655738"/>
      </p:ext>
    </p:extLst>
  </p:cSld>
  <p:clrMapOvr>
    <a:masterClrMapping/>
  </p:clrMapOvr>
  <mc:AlternateContent xmlns:mc="http://schemas.openxmlformats.org/markup-compatibility/2006" xmlns:p14="http://schemas.microsoft.com/office/powerpoint/2010/main">
    <mc:Choice Requires="p14">
      <p:transition spd="slow" p14:dur="3000" advClick="0" advTm="5000">
        <p:fade/>
      </p:transition>
    </mc:Choice>
    <mc:Fallback xmlns="">
      <p:transition spd="slow" advClick="0" advTm="5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fa-I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BC18987-4D6A-4A59-ACF6-A25BCEB6814F}" type="datetimeFigureOut">
              <a:rPr lang="fa-IR" smtClean="0"/>
              <a:t>11/21/1443</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38952159-EABC-4DED-A052-14E2F01BB35A}" type="slidenum">
              <a:rPr lang="fa-IR" smtClean="0"/>
              <a:t>‹#›</a:t>
            </a:fld>
            <a:endParaRPr lang="fa-IR"/>
          </a:p>
        </p:txBody>
      </p:sp>
    </p:spTree>
    <p:extLst>
      <p:ext uri="{BB962C8B-B14F-4D97-AF65-F5344CB8AC3E}">
        <p14:creationId xmlns:p14="http://schemas.microsoft.com/office/powerpoint/2010/main" val="722545609"/>
      </p:ext>
    </p:extLst>
  </p:cSld>
  <p:clrMapOvr>
    <a:masterClrMapping/>
  </p:clrMapOvr>
  <mc:AlternateContent xmlns:mc="http://schemas.openxmlformats.org/markup-compatibility/2006" xmlns:p14="http://schemas.microsoft.com/office/powerpoint/2010/main">
    <mc:Choice Requires="p14">
      <p:transition spd="slow" p14:dur="3000" advClick="0" advTm="5000">
        <p:fade/>
      </p:transition>
    </mc:Choice>
    <mc:Fallback xmlns="">
      <p:transition spd="slow" advClick="0" advTm="5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5" name="Date Placeholder 4"/>
          <p:cNvSpPr>
            <a:spLocks noGrp="1"/>
          </p:cNvSpPr>
          <p:nvPr>
            <p:ph type="dt" sz="half" idx="10"/>
          </p:nvPr>
        </p:nvSpPr>
        <p:spPr/>
        <p:txBody>
          <a:bodyPr/>
          <a:lstStyle/>
          <a:p>
            <a:fld id="{0BC18987-4D6A-4A59-ACF6-A25BCEB6814F}" type="datetimeFigureOut">
              <a:rPr lang="fa-IR" smtClean="0"/>
              <a:t>11/21/1443</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38952159-EABC-4DED-A052-14E2F01BB35A}" type="slidenum">
              <a:rPr lang="fa-IR" smtClean="0"/>
              <a:t>‹#›</a:t>
            </a:fld>
            <a:endParaRPr lang="fa-IR"/>
          </a:p>
        </p:txBody>
      </p:sp>
    </p:spTree>
    <p:extLst>
      <p:ext uri="{BB962C8B-B14F-4D97-AF65-F5344CB8AC3E}">
        <p14:creationId xmlns:p14="http://schemas.microsoft.com/office/powerpoint/2010/main" val="2122498180"/>
      </p:ext>
    </p:extLst>
  </p:cSld>
  <p:clrMapOvr>
    <a:masterClrMapping/>
  </p:clrMapOvr>
  <mc:AlternateContent xmlns:mc="http://schemas.openxmlformats.org/markup-compatibility/2006" xmlns:p14="http://schemas.microsoft.com/office/powerpoint/2010/main">
    <mc:Choice Requires="p14">
      <p:transition spd="slow" p14:dur="3000" advClick="0" advTm="5000">
        <p:fade/>
      </p:transition>
    </mc:Choice>
    <mc:Fallback xmlns="">
      <p:transition spd="slow" advClick="0" advTm="5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fa-I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7" name="Date Placeholder 6"/>
          <p:cNvSpPr>
            <a:spLocks noGrp="1"/>
          </p:cNvSpPr>
          <p:nvPr>
            <p:ph type="dt" sz="half" idx="10"/>
          </p:nvPr>
        </p:nvSpPr>
        <p:spPr/>
        <p:txBody>
          <a:bodyPr/>
          <a:lstStyle/>
          <a:p>
            <a:fld id="{0BC18987-4D6A-4A59-ACF6-A25BCEB6814F}" type="datetimeFigureOut">
              <a:rPr lang="fa-IR" smtClean="0"/>
              <a:t>11/21/1443</a:t>
            </a:fld>
            <a:endParaRPr lang="fa-IR"/>
          </a:p>
        </p:txBody>
      </p:sp>
      <p:sp>
        <p:nvSpPr>
          <p:cNvPr id="8" name="Footer Placeholder 7"/>
          <p:cNvSpPr>
            <a:spLocks noGrp="1"/>
          </p:cNvSpPr>
          <p:nvPr>
            <p:ph type="ftr" sz="quarter" idx="11"/>
          </p:nvPr>
        </p:nvSpPr>
        <p:spPr/>
        <p:txBody>
          <a:bodyPr/>
          <a:lstStyle/>
          <a:p>
            <a:endParaRPr lang="fa-IR"/>
          </a:p>
        </p:txBody>
      </p:sp>
      <p:sp>
        <p:nvSpPr>
          <p:cNvPr id="9" name="Slide Number Placeholder 8"/>
          <p:cNvSpPr>
            <a:spLocks noGrp="1"/>
          </p:cNvSpPr>
          <p:nvPr>
            <p:ph type="sldNum" sz="quarter" idx="12"/>
          </p:nvPr>
        </p:nvSpPr>
        <p:spPr/>
        <p:txBody>
          <a:bodyPr/>
          <a:lstStyle/>
          <a:p>
            <a:fld id="{38952159-EABC-4DED-A052-14E2F01BB35A}" type="slidenum">
              <a:rPr lang="fa-IR" smtClean="0"/>
              <a:t>‹#›</a:t>
            </a:fld>
            <a:endParaRPr lang="fa-IR"/>
          </a:p>
        </p:txBody>
      </p:sp>
    </p:spTree>
    <p:extLst>
      <p:ext uri="{BB962C8B-B14F-4D97-AF65-F5344CB8AC3E}">
        <p14:creationId xmlns:p14="http://schemas.microsoft.com/office/powerpoint/2010/main" val="3072306132"/>
      </p:ext>
    </p:extLst>
  </p:cSld>
  <p:clrMapOvr>
    <a:masterClrMapping/>
  </p:clrMapOvr>
  <mc:AlternateContent xmlns:mc="http://schemas.openxmlformats.org/markup-compatibility/2006" xmlns:p14="http://schemas.microsoft.com/office/powerpoint/2010/main">
    <mc:Choice Requires="p14">
      <p:transition spd="slow" p14:dur="3000" advClick="0" advTm="5000">
        <p:fade/>
      </p:transition>
    </mc:Choice>
    <mc:Fallback xmlns="">
      <p:transition spd="slow" advClick="0" advTm="5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Date Placeholder 2"/>
          <p:cNvSpPr>
            <a:spLocks noGrp="1"/>
          </p:cNvSpPr>
          <p:nvPr>
            <p:ph type="dt" sz="half" idx="10"/>
          </p:nvPr>
        </p:nvSpPr>
        <p:spPr/>
        <p:txBody>
          <a:bodyPr/>
          <a:lstStyle/>
          <a:p>
            <a:fld id="{0BC18987-4D6A-4A59-ACF6-A25BCEB6814F}" type="datetimeFigureOut">
              <a:rPr lang="fa-IR" smtClean="0"/>
              <a:t>11/21/1443</a:t>
            </a:fld>
            <a:endParaRPr lang="fa-IR"/>
          </a:p>
        </p:txBody>
      </p:sp>
      <p:sp>
        <p:nvSpPr>
          <p:cNvPr id="4" name="Footer Placeholder 3"/>
          <p:cNvSpPr>
            <a:spLocks noGrp="1"/>
          </p:cNvSpPr>
          <p:nvPr>
            <p:ph type="ftr" sz="quarter" idx="11"/>
          </p:nvPr>
        </p:nvSpPr>
        <p:spPr/>
        <p:txBody>
          <a:bodyPr/>
          <a:lstStyle/>
          <a:p>
            <a:endParaRPr lang="fa-IR"/>
          </a:p>
        </p:txBody>
      </p:sp>
      <p:sp>
        <p:nvSpPr>
          <p:cNvPr id="5" name="Slide Number Placeholder 4"/>
          <p:cNvSpPr>
            <a:spLocks noGrp="1"/>
          </p:cNvSpPr>
          <p:nvPr>
            <p:ph type="sldNum" sz="quarter" idx="12"/>
          </p:nvPr>
        </p:nvSpPr>
        <p:spPr/>
        <p:txBody>
          <a:bodyPr/>
          <a:lstStyle/>
          <a:p>
            <a:fld id="{38952159-EABC-4DED-A052-14E2F01BB35A}" type="slidenum">
              <a:rPr lang="fa-IR" smtClean="0"/>
              <a:t>‹#›</a:t>
            </a:fld>
            <a:endParaRPr lang="fa-IR"/>
          </a:p>
        </p:txBody>
      </p:sp>
    </p:spTree>
    <p:extLst>
      <p:ext uri="{BB962C8B-B14F-4D97-AF65-F5344CB8AC3E}">
        <p14:creationId xmlns:p14="http://schemas.microsoft.com/office/powerpoint/2010/main" val="745666477"/>
      </p:ext>
    </p:extLst>
  </p:cSld>
  <p:clrMapOvr>
    <a:masterClrMapping/>
  </p:clrMapOvr>
  <mc:AlternateContent xmlns:mc="http://schemas.openxmlformats.org/markup-compatibility/2006" xmlns:p14="http://schemas.microsoft.com/office/powerpoint/2010/main">
    <mc:Choice Requires="p14">
      <p:transition spd="slow" p14:dur="3000" advClick="0" advTm="5000">
        <p:fade/>
      </p:transition>
    </mc:Choice>
    <mc:Fallback xmlns="">
      <p:transition spd="slow" advClick="0" advTm="5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BC18987-4D6A-4A59-ACF6-A25BCEB6814F}" type="datetimeFigureOut">
              <a:rPr lang="fa-IR" smtClean="0"/>
              <a:t>11/21/1443</a:t>
            </a:fld>
            <a:endParaRPr lang="fa-IR"/>
          </a:p>
        </p:txBody>
      </p:sp>
      <p:sp>
        <p:nvSpPr>
          <p:cNvPr id="3" name="Footer Placeholder 2"/>
          <p:cNvSpPr>
            <a:spLocks noGrp="1"/>
          </p:cNvSpPr>
          <p:nvPr>
            <p:ph type="ftr" sz="quarter" idx="11"/>
          </p:nvPr>
        </p:nvSpPr>
        <p:spPr/>
        <p:txBody>
          <a:bodyPr/>
          <a:lstStyle/>
          <a:p>
            <a:endParaRPr lang="fa-IR"/>
          </a:p>
        </p:txBody>
      </p:sp>
      <p:sp>
        <p:nvSpPr>
          <p:cNvPr id="4" name="Slide Number Placeholder 3"/>
          <p:cNvSpPr>
            <a:spLocks noGrp="1"/>
          </p:cNvSpPr>
          <p:nvPr>
            <p:ph type="sldNum" sz="quarter" idx="12"/>
          </p:nvPr>
        </p:nvSpPr>
        <p:spPr/>
        <p:txBody>
          <a:bodyPr/>
          <a:lstStyle/>
          <a:p>
            <a:fld id="{38952159-EABC-4DED-A052-14E2F01BB35A}" type="slidenum">
              <a:rPr lang="fa-IR" smtClean="0"/>
              <a:t>‹#›</a:t>
            </a:fld>
            <a:endParaRPr lang="fa-IR"/>
          </a:p>
        </p:txBody>
      </p:sp>
    </p:spTree>
    <p:extLst>
      <p:ext uri="{BB962C8B-B14F-4D97-AF65-F5344CB8AC3E}">
        <p14:creationId xmlns:p14="http://schemas.microsoft.com/office/powerpoint/2010/main" val="934062574"/>
      </p:ext>
    </p:extLst>
  </p:cSld>
  <p:clrMapOvr>
    <a:masterClrMapping/>
  </p:clrMapOvr>
  <mc:AlternateContent xmlns:mc="http://schemas.openxmlformats.org/markup-compatibility/2006" xmlns:p14="http://schemas.microsoft.com/office/powerpoint/2010/main">
    <mc:Choice Requires="p14">
      <p:transition spd="slow" p14:dur="3000" advClick="0" advTm="5000">
        <p:fade/>
      </p:transition>
    </mc:Choice>
    <mc:Fallback xmlns="">
      <p:transition spd="slow" advClick="0" advTm="5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fa-I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BC18987-4D6A-4A59-ACF6-A25BCEB6814F}" type="datetimeFigureOut">
              <a:rPr lang="fa-IR" smtClean="0"/>
              <a:t>11/21/1443</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38952159-EABC-4DED-A052-14E2F01BB35A}" type="slidenum">
              <a:rPr lang="fa-IR" smtClean="0"/>
              <a:t>‹#›</a:t>
            </a:fld>
            <a:endParaRPr lang="fa-IR"/>
          </a:p>
        </p:txBody>
      </p:sp>
    </p:spTree>
    <p:extLst>
      <p:ext uri="{BB962C8B-B14F-4D97-AF65-F5344CB8AC3E}">
        <p14:creationId xmlns:p14="http://schemas.microsoft.com/office/powerpoint/2010/main" val="1121911720"/>
      </p:ext>
    </p:extLst>
  </p:cSld>
  <p:clrMapOvr>
    <a:masterClrMapping/>
  </p:clrMapOvr>
  <mc:AlternateContent xmlns:mc="http://schemas.openxmlformats.org/markup-compatibility/2006" xmlns:p14="http://schemas.microsoft.com/office/powerpoint/2010/main">
    <mc:Choice Requires="p14">
      <p:transition spd="slow" p14:dur="3000" advClick="0" advTm="5000">
        <p:fade/>
      </p:transition>
    </mc:Choice>
    <mc:Fallback xmlns="">
      <p:transition spd="slow" advClick="0" advTm="5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fa-I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a-I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BC18987-4D6A-4A59-ACF6-A25BCEB6814F}" type="datetimeFigureOut">
              <a:rPr lang="fa-IR" smtClean="0"/>
              <a:t>11/21/1443</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38952159-EABC-4DED-A052-14E2F01BB35A}" type="slidenum">
              <a:rPr lang="fa-IR" smtClean="0"/>
              <a:t>‹#›</a:t>
            </a:fld>
            <a:endParaRPr lang="fa-IR"/>
          </a:p>
        </p:txBody>
      </p:sp>
    </p:spTree>
    <p:extLst>
      <p:ext uri="{BB962C8B-B14F-4D97-AF65-F5344CB8AC3E}">
        <p14:creationId xmlns:p14="http://schemas.microsoft.com/office/powerpoint/2010/main" val="3461334218"/>
      </p:ext>
    </p:extLst>
  </p:cSld>
  <p:clrMapOvr>
    <a:masterClrMapping/>
  </p:clrMapOvr>
  <mc:AlternateContent xmlns:mc="http://schemas.openxmlformats.org/markup-compatibility/2006" xmlns:p14="http://schemas.microsoft.com/office/powerpoint/2010/main">
    <mc:Choice Requires="p14">
      <p:transition spd="slow" p14:dur="3000" advClick="0" advTm="5000">
        <p:fade/>
      </p:transition>
    </mc:Choice>
    <mc:Fallback xmlns="">
      <p:transition spd="slow" advClick="0" advTm="5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p>
            <a:fld id="{0BC18987-4D6A-4A59-ACF6-A25BCEB6814F}" type="datetimeFigureOut">
              <a:rPr lang="fa-IR" smtClean="0"/>
              <a:t>11/21/1443</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38952159-EABC-4DED-A052-14E2F01BB35A}" type="slidenum">
              <a:rPr lang="fa-IR" smtClean="0"/>
              <a:t>‹#›</a:t>
            </a:fld>
            <a:endParaRPr lang="fa-IR"/>
          </a:p>
        </p:txBody>
      </p:sp>
    </p:spTree>
    <p:extLst>
      <p:ext uri="{BB962C8B-B14F-4D97-AF65-F5344CB8AC3E}">
        <p14:creationId xmlns:p14="http://schemas.microsoft.com/office/powerpoint/2010/main" val="4258555472"/>
      </p:ext>
    </p:extLst>
  </p:cSld>
  <p:clrMapOvr>
    <a:masterClrMapping/>
  </p:clrMapOvr>
  <mc:AlternateContent xmlns:mc="http://schemas.openxmlformats.org/markup-compatibility/2006" xmlns:p14="http://schemas.microsoft.com/office/powerpoint/2010/main">
    <mc:Choice Requires="p14">
      <p:transition spd="slow" p14:dur="3000" advClick="0" advTm="5000">
        <p:fade/>
      </p:transition>
    </mc:Choice>
    <mc:Fallback xmlns="">
      <p:transition spd="slow" advClick="0" advTm="5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fa-I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p>
            <a:fld id="{0BC18987-4D6A-4A59-ACF6-A25BCEB6814F}" type="datetimeFigureOut">
              <a:rPr lang="fa-IR" smtClean="0"/>
              <a:t>11/21/1443</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38952159-EABC-4DED-A052-14E2F01BB35A}" type="slidenum">
              <a:rPr lang="fa-IR" smtClean="0"/>
              <a:t>‹#›</a:t>
            </a:fld>
            <a:endParaRPr lang="fa-IR"/>
          </a:p>
        </p:txBody>
      </p:sp>
    </p:spTree>
    <p:extLst>
      <p:ext uri="{BB962C8B-B14F-4D97-AF65-F5344CB8AC3E}">
        <p14:creationId xmlns:p14="http://schemas.microsoft.com/office/powerpoint/2010/main" val="3635634718"/>
      </p:ext>
    </p:extLst>
  </p:cSld>
  <p:clrMapOvr>
    <a:masterClrMapping/>
  </p:clrMapOvr>
  <mc:AlternateContent xmlns:mc="http://schemas.openxmlformats.org/markup-compatibility/2006" xmlns:p14="http://schemas.microsoft.com/office/powerpoint/2010/main">
    <mc:Choice Requires="p14">
      <p:transition spd="slow" p14:dur="3000" advClick="0" advTm="5000">
        <p:fade/>
      </p:transition>
    </mc:Choice>
    <mc:Fallback xmlns="">
      <p:transition spd="slow" advClick="0" advTm="5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smtClean="0"/>
              <a:t>Click to edit Master title style</a:t>
            </a:r>
            <a:endParaRPr lang="fa-I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0BC18987-4D6A-4A59-ACF6-A25BCEB6814F}" type="datetimeFigureOut">
              <a:rPr lang="fa-IR" smtClean="0"/>
              <a:t>11/21/1443</a:t>
            </a:fld>
            <a:endParaRPr lang="fa-I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fa-IR"/>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38952159-EABC-4DED-A052-14E2F01BB35A}" type="slidenum">
              <a:rPr lang="fa-IR" smtClean="0"/>
              <a:t>‹#›</a:t>
            </a:fld>
            <a:endParaRPr lang="fa-IR"/>
          </a:p>
        </p:txBody>
      </p:sp>
    </p:spTree>
    <p:extLst>
      <p:ext uri="{BB962C8B-B14F-4D97-AF65-F5344CB8AC3E}">
        <p14:creationId xmlns:p14="http://schemas.microsoft.com/office/powerpoint/2010/main" val="41289839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3000" advClick="0" advTm="5000">
        <p:fade/>
      </p:transition>
    </mc:Choice>
    <mc:Fallback xmlns="">
      <p:transition spd="slow" advClick="0" advTm="5000">
        <p:fade/>
      </p:transition>
    </mc:Fallback>
  </mc:AlternateConten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a-I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8.jpeg"/><Relationship Id="rId1" Type="http://schemas.openxmlformats.org/officeDocument/2006/relationships/slideLayout" Target="../slideLayouts/slideLayout7.xml"/><Relationship Id="rId5" Type="http://schemas.openxmlformats.org/officeDocument/2006/relationships/image" Target="../media/image10.jpeg"/><Relationship Id="rId4" Type="http://schemas.openxmlformats.org/officeDocument/2006/relationships/image" Target="../media/image9.jpeg"/></Relationships>
</file>

<file path=ppt/slides/_rels/slide13.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6.jpeg"/><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image" Target="../media/image11.jpeg"/></Relationships>
</file>

<file path=ppt/slides/_rels/slide14.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5.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14.jpeg"/><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image" Target="../media/image15.jpeg"/></Relationships>
</file>

<file path=ppt/slides/_rels/slide1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21.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1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66405"/>
            <a:ext cx="6833289" cy="6579642"/>
          </a:xfrm>
        </p:spPr>
        <p:txBody>
          <a:bodyPr>
            <a:normAutofit/>
          </a:bodyPr>
          <a:lstStyle/>
          <a:p>
            <a:pPr marL="0" indent="0">
              <a:buNone/>
            </a:pPr>
            <a:endParaRPr lang="fa-IR"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endParaRPr>
          </a:p>
          <a:p>
            <a:pPr marL="0" indent="0">
              <a:buNone/>
            </a:pPr>
            <a:endParaRPr lang="fa-IR"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endParaRPr>
          </a:p>
        </p:txBody>
      </p:sp>
      <p:pic>
        <p:nvPicPr>
          <p:cNvPr id="6" name="Picture 3" descr="C:\Users\PQ\Downloads\پاور پوینت\Free-Powerpoint-Background4-Ghalamo\Free Powerpoint Background4-Ghalamo (31).jpg"/>
          <p:cNvPicPr>
            <a:picLocks noChangeAspect="1" noChangeArrowheads="1"/>
          </p:cNvPicPr>
          <p:nvPr/>
        </p:nvPicPr>
        <p:blipFill>
          <a:blip r:embed="rId2">
            <a:extLst>
              <a:ext uri="{BEBA8EAE-BF5A-486C-A8C5-ECC9F3942E4B}">
                <a14:imgProps xmlns:a14="http://schemas.microsoft.com/office/drawing/2010/main">
                  <a14:imgLayer r:embed="rId3">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28583" y="0"/>
            <a:ext cx="9187180" cy="6858000"/>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6"/>
          <p:cNvGrpSpPr/>
          <p:nvPr/>
        </p:nvGrpSpPr>
        <p:grpSpPr>
          <a:xfrm>
            <a:off x="179511" y="0"/>
            <a:ext cx="2418901" cy="2348880"/>
            <a:chOff x="6667984" y="201982"/>
            <a:chExt cx="1646607" cy="1724164"/>
          </a:xfrm>
        </p:grpSpPr>
        <p:pic>
          <p:nvPicPr>
            <p:cNvPr id="8" name="Picture 2" descr="G:\desktop\آرم دانشگاه.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94443" y="201982"/>
              <a:ext cx="1095054" cy="792088"/>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6667984" y="994070"/>
              <a:ext cx="1646607" cy="338879"/>
            </a:xfrm>
            <a:prstGeom prst="rect">
              <a:avLst/>
            </a:prstGeom>
            <a:noFill/>
          </p:spPr>
          <p:txBody>
            <a:bodyPr wrap="square" rtlCol="1">
              <a:spAutoFit/>
            </a:bodyPr>
            <a:lstStyle/>
            <a:p>
              <a:pPr algn="ctr"/>
              <a:r>
                <a:rPr lang="fa-IR" sz="1000" b="1" dirty="0" smtClean="0">
                  <a:cs typeface="B Titr" pitchFamily="2" charset="-78"/>
                </a:rPr>
                <a:t>دانشگاه علوم </a:t>
              </a:r>
              <a:r>
                <a:rPr lang="fa-IR" sz="1400" b="1" dirty="0" smtClean="0">
                  <a:cs typeface="B Titr" pitchFamily="2" charset="-78"/>
                </a:rPr>
                <a:t>پزشکی</a:t>
              </a:r>
              <a:r>
                <a:rPr lang="fa-IR" sz="1000" b="1" dirty="0" smtClean="0">
                  <a:cs typeface="B Titr" pitchFamily="2" charset="-78"/>
                </a:rPr>
                <a:t> و خدمات بهداشتی درمانی قزوین</a:t>
              </a:r>
              <a:endParaRPr lang="fa-IR" sz="1000" b="1" dirty="0">
                <a:cs typeface="B Titr" pitchFamily="2" charset="-78"/>
              </a:endParaRPr>
            </a:p>
          </p:txBody>
        </p:sp>
        <p:sp>
          <p:nvSpPr>
            <p:cNvPr id="10" name="TextBox 9"/>
            <p:cNvSpPr txBox="1"/>
            <p:nvPr/>
          </p:nvSpPr>
          <p:spPr>
            <a:xfrm>
              <a:off x="6973605" y="1349382"/>
              <a:ext cx="1202409" cy="576764"/>
            </a:xfrm>
            <a:prstGeom prst="rect">
              <a:avLst/>
            </a:prstGeom>
            <a:noFill/>
          </p:spPr>
          <p:txBody>
            <a:bodyPr wrap="none" rtlCol="1">
              <a:spAutoFit/>
            </a:bodyPr>
            <a:lstStyle/>
            <a:p>
              <a:pPr algn="ctr"/>
              <a:r>
                <a:rPr lang="fa-IR" sz="1200" dirty="0" smtClean="0">
                  <a:cs typeface="B Titr" pitchFamily="2" charset="-78"/>
                </a:rPr>
                <a:t>مرکز </a:t>
              </a:r>
              <a:r>
                <a:rPr lang="fa-IR" sz="1400" dirty="0" smtClean="0">
                  <a:cs typeface="B Titr" pitchFamily="2" charset="-78"/>
                </a:rPr>
                <a:t>بهداشت</a:t>
              </a:r>
              <a:r>
                <a:rPr lang="fa-IR" sz="1200" dirty="0" smtClean="0">
                  <a:cs typeface="B Titr" pitchFamily="2" charset="-78"/>
                </a:rPr>
                <a:t> شهرستان قزوین</a:t>
              </a:r>
            </a:p>
            <a:p>
              <a:pPr algn="ctr"/>
              <a:r>
                <a:rPr lang="fa-IR" sz="1200" dirty="0" smtClean="0">
                  <a:cs typeface="B Titr" pitchFamily="2" charset="-78"/>
                </a:rPr>
                <a:t>واحد بیماریهای واگیر</a:t>
              </a:r>
              <a:endParaRPr lang="fa-IR" sz="1200" dirty="0">
                <a:cs typeface="B Titr" pitchFamily="2" charset="-78"/>
              </a:endParaRPr>
            </a:p>
          </p:txBody>
        </p:sp>
      </p:grpSp>
      <p:sp>
        <p:nvSpPr>
          <p:cNvPr id="2" name="Oval 1"/>
          <p:cNvSpPr/>
          <p:nvPr/>
        </p:nvSpPr>
        <p:spPr>
          <a:xfrm>
            <a:off x="3743400" y="260648"/>
            <a:ext cx="5400600" cy="2952328"/>
          </a:xfrm>
          <a:prstGeom prst="ellipse">
            <a:avLst/>
          </a:prstGeom>
          <a:solidFill>
            <a:schemeClr val="accent6">
              <a:lumMod val="60000"/>
              <a:lumOff val="40000"/>
            </a:schemeClr>
          </a:solidFill>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3600" dirty="0" smtClean="0">
                <a:solidFill>
                  <a:srgbClr val="FF0000"/>
                </a:solidFill>
                <a:cs typeface="B Titr" pitchFamily="2" charset="-78"/>
              </a:rPr>
              <a:t>معرفی مرکز مشاوره بیماریهای رفتاری</a:t>
            </a:r>
          </a:p>
          <a:p>
            <a:pPr algn="ctr"/>
            <a:r>
              <a:rPr lang="fa-IR" sz="3600" dirty="0" smtClean="0">
                <a:solidFill>
                  <a:srgbClr val="FF0000"/>
                </a:solidFill>
                <a:cs typeface="B Titr" pitchFamily="2" charset="-78"/>
              </a:rPr>
              <a:t>(کلینیک مثلثی)</a:t>
            </a:r>
            <a:endParaRPr lang="fa-IR" sz="3600" dirty="0">
              <a:solidFill>
                <a:srgbClr val="FF0000"/>
              </a:solidFill>
              <a:cs typeface="B Titr" pitchFamily="2" charset="-78"/>
            </a:endParaRPr>
          </a:p>
        </p:txBody>
      </p:sp>
      <p:pic>
        <p:nvPicPr>
          <p:cNvPr id="4098" name="Picture 2" descr="C:\Users\PQ\Desktop\images (7).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9511" y="3861048"/>
            <a:ext cx="4385495" cy="2463155"/>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sp>
        <p:nvSpPr>
          <p:cNvPr id="5" name="Rounded Rectangle 4"/>
          <p:cNvSpPr/>
          <p:nvPr/>
        </p:nvSpPr>
        <p:spPr>
          <a:xfrm>
            <a:off x="4860032" y="3861048"/>
            <a:ext cx="4032448" cy="2160240"/>
          </a:xfrm>
          <a:prstGeom prst="roundRect">
            <a:avLst/>
          </a:prstGeom>
          <a:effectLst>
            <a:outerShdw blurRad="40000" dist="20000" dir="5400000" rotWithShape="0">
              <a:srgbClr val="000000">
                <a:alpha val="38000"/>
              </a:srgbClr>
            </a:outerShdw>
            <a:softEdge rad="127000"/>
          </a:effectLst>
        </p:spPr>
        <p:style>
          <a:lnRef idx="1">
            <a:schemeClr val="accent6"/>
          </a:lnRef>
          <a:fillRef idx="2">
            <a:schemeClr val="accent6"/>
          </a:fillRef>
          <a:effectRef idx="1">
            <a:schemeClr val="accent6"/>
          </a:effectRef>
          <a:fontRef idx="minor">
            <a:schemeClr val="dk1"/>
          </a:fontRef>
        </p:style>
        <p:txBody>
          <a:bodyPr rtlCol="1" anchor="ctr"/>
          <a:lstStyle/>
          <a:p>
            <a:pPr algn="ctr"/>
            <a:r>
              <a:rPr lang="fa-IR" sz="2400" b="1" dirty="0" smtClean="0">
                <a:solidFill>
                  <a:srgbClr val="FF0000"/>
                </a:solidFill>
                <a:cs typeface="B Mitra" pitchFamily="2" charset="-78"/>
              </a:rPr>
              <a:t>مریم اسفندیاری </a:t>
            </a:r>
          </a:p>
          <a:p>
            <a:pPr algn="ctr"/>
            <a:r>
              <a:rPr lang="fa-IR" sz="2400" b="1" dirty="0" smtClean="0">
                <a:solidFill>
                  <a:srgbClr val="FF0000"/>
                </a:solidFill>
                <a:cs typeface="B Mitra" pitchFamily="2" charset="-78"/>
              </a:rPr>
              <a:t>کارشناسی ارشد روان شناسی عمومی،</a:t>
            </a:r>
            <a:r>
              <a:rPr lang="en-US" sz="2400" b="1" dirty="0" smtClean="0">
                <a:solidFill>
                  <a:srgbClr val="FF0000"/>
                </a:solidFill>
                <a:cs typeface="B Mitra" pitchFamily="2" charset="-78"/>
              </a:rPr>
              <a:t>MPH </a:t>
            </a:r>
            <a:r>
              <a:rPr lang="fa-IR" sz="2400" b="1" dirty="0" smtClean="0">
                <a:solidFill>
                  <a:srgbClr val="FF0000"/>
                </a:solidFill>
                <a:cs typeface="B Mitra" pitchFamily="2" charset="-78"/>
              </a:rPr>
              <a:t>سلامت روان</a:t>
            </a:r>
          </a:p>
          <a:p>
            <a:pPr algn="ctr"/>
            <a:r>
              <a:rPr lang="fa-IR" sz="2400" b="1" dirty="0" smtClean="0">
                <a:solidFill>
                  <a:srgbClr val="FF0000"/>
                </a:solidFill>
                <a:cs typeface="B Mitra" pitchFamily="2" charset="-78"/>
              </a:rPr>
              <a:t>مشاور کلینیک بیماریهای رفتاری</a:t>
            </a:r>
            <a:endParaRPr lang="fa-IR" sz="2400" b="1" dirty="0">
              <a:solidFill>
                <a:srgbClr val="FF0000"/>
              </a:solidFill>
              <a:cs typeface="B Mitra" pitchFamily="2" charset="-78"/>
            </a:endParaRPr>
          </a:p>
        </p:txBody>
      </p:sp>
    </p:spTree>
    <p:extLst>
      <p:ext uri="{BB962C8B-B14F-4D97-AF65-F5344CB8AC3E}">
        <p14:creationId xmlns:p14="http://schemas.microsoft.com/office/powerpoint/2010/main" val="70397603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5" name="Picture 5" descr="C:\Users\PQ\Downloads\پاور پوینت\Free-Powerpoint-Background4-Ghalamo\Free Powerpoint Background4-Ghalamo (21).jpg"/>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0" y="44624"/>
            <a:ext cx="9144000" cy="681337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normAutofit/>
          </a:bodyPr>
          <a:lstStyle/>
          <a:p>
            <a:endParaRPr lang="fa-IR" sz="5400" dirty="0">
              <a:solidFill>
                <a:srgbClr val="FF0000"/>
              </a:solidFill>
              <a:cs typeface="B Titr" pitchFamily="2" charset="-78"/>
            </a:endParaRPr>
          </a:p>
        </p:txBody>
      </p:sp>
      <p:sp>
        <p:nvSpPr>
          <p:cNvPr id="3" name="Content Placeholder 2"/>
          <p:cNvSpPr>
            <a:spLocks noGrp="1"/>
          </p:cNvSpPr>
          <p:nvPr>
            <p:ph idx="1"/>
          </p:nvPr>
        </p:nvSpPr>
        <p:spPr>
          <a:xfrm>
            <a:off x="107504" y="1600200"/>
            <a:ext cx="8856984" cy="5141168"/>
          </a:xfrm>
        </p:spPr>
        <p:txBody>
          <a:bodyPr>
            <a:normAutofit/>
          </a:bodyPr>
          <a:lstStyle/>
          <a:p>
            <a:r>
              <a:rPr lang="fa-IR" sz="3600" b="1" dirty="0">
                <a:solidFill>
                  <a:schemeClr val="accent2">
                    <a:lumMod val="50000"/>
                  </a:schemeClr>
                </a:solidFill>
                <a:cs typeface="B Mitra" pitchFamily="2" charset="-78"/>
              </a:rPr>
              <a:t>ویروسی به نام </a:t>
            </a:r>
            <a:r>
              <a:rPr lang="en-US" sz="3600" b="1" dirty="0">
                <a:solidFill>
                  <a:schemeClr val="accent2">
                    <a:lumMod val="50000"/>
                  </a:schemeClr>
                </a:solidFill>
                <a:cs typeface="B Mitra" pitchFamily="2" charset="-78"/>
              </a:rPr>
              <a:t>HIV </a:t>
            </a:r>
            <a:r>
              <a:rPr lang="fa-IR" sz="3600" b="1" dirty="0">
                <a:solidFill>
                  <a:schemeClr val="accent2">
                    <a:lumMod val="50000"/>
                  </a:schemeClr>
                </a:solidFill>
                <a:cs typeface="B Mitra" pitchFamily="2" charset="-78"/>
              </a:rPr>
              <a:t> است.</a:t>
            </a:r>
          </a:p>
          <a:p>
            <a:r>
              <a:rPr lang="fa-IR" sz="3600" b="1" dirty="0">
                <a:solidFill>
                  <a:schemeClr val="accent2">
                    <a:lumMod val="50000"/>
                  </a:schemeClr>
                </a:solidFill>
                <a:cs typeface="B Mitra" pitchFamily="2" charset="-78"/>
              </a:rPr>
              <a:t>این ویروس در بدن انسان و تنها درون گلبولهای سفید خون زندگی می کند. در خارج از بدن و بدون دسترسی به خون و مواد بیولوژیک قادر به ادامه حیات نیست.</a:t>
            </a:r>
          </a:p>
          <a:p>
            <a:r>
              <a:rPr lang="fa-IR" sz="3600" b="1" dirty="0">
                <a:solidFill>
                  <a:schemeClr val="accent2">
                    <a:lumMod val="50000"/>
                  </a:schemeClr>
                </a:solidFill>
                <a:cs typeface="B Mitra" pitchFamily="2" charset="-78"/>
              </a:rPr>
              <a:t>این ویروس به راحتی توسط مواد ضدعفونی کننده و حرارت از بین می رود.</a:t>
            </a:r>
          </a:p>
          <a:p>
            <a:endParaRPr lang="fa-IR" dirty="0"/>
          </a:p>
        </p:txBody>
      </p:sp>
      <p:sp>
        <p:nvSpPr>
          <p:cNvPr id="4" name="Rectangle 3"/>
          <p:cNvSpPr/>
          <p:nvPr/>
        </p:nvSpPr>
        <p:spPr>
          <a:xfrm>
            <a:off x="251520" y="404664"/>
            <a:ext cx="8712968" cy="1008112"/>
          </a:xfrm>
          <a:prstGeom prst="rect">
            <a:avLst/>
          </a:prstGeom>
          <a:solidFill>
            <a:schemeClr val="accent2">
              <a:lumMod val="40000"/>
              <a:lumOff val="60000"/>
            </a:schemeClr>
          </a:solidFill>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5400" dirty="0" smtClean="0">
                <a:cs typeface="B Titr" pitchFamily="2" charset="-78"/>
              </a:rPr>
              <a:t>عامل بیماری ایدز</a:t>
            </a:r>
            <a:endParaRPr lang="fa-IR" sz="5400" dirty="0">
              <a:cs typeface="B Titr" pitchFamily="2" charset="-78"/>
            </a:endParaRPr>
          </a:p>
        </p:txBody>
      </p:sp>
    </p:spTree>
    <p:extLst>
      <p:ext uri="{BB962C8B-B14F-4D97-AF65-F5344CB8AC3E}">
        <p14:creationId xmlns:p14="http://schemas.microsoft.com/office/powerpoint/2010/main" val="14091557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8" name="Picture 6" descr="C:\Users\PQ\Downloads\پاور پوینت\Free-Powerpoint-Background4-Ghalamo\Free Powerpoint Background4-Ghalamo (30).jpg"/>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0" y="0"/>
            <a:ext cx="9112720" cy="6957392"/>
          </a:xfrm>
          <a:prstGeom prst="rect">
            <a:avLst/>
          </a:prstGeom>
          <a:noFill/>
          <a:extLst>
            <a:ext uri="{909E8E84-426E-40DD-AFC4-6F175D3DCCD1}">
              <a14:hiddenFill xmlns:a14="http://schemas.microsoft.com/office/drawing/2010/main">
                <a:solidFill>
                  <a:srgbClr val="FFFFFF"/>
                </a:solidFill>
              </a14:hiddenFill>
            </a:ext>
          </a:extLst>
        </p:spPr>
      </p:pic>
      <p:sp>
        <p:nvSpPr>
          <p:cNvPr id="7" name="Title 5"/>
          <p:cNvSpPr>
            <a:spLocks noGrp="1"/>
          </p:cNvSpPr>
          <p:nvPr>
            <p:ph type="title"/>
          </p:nvPr>
        </p:nvSpPr>
        <p:spPr>
          <a:xfrm>
            <a:off x="323528" y="116632"/>
            <a:ext cx="8496944" cy="1008112"/>
          </a:xfrm>
          <a:prstGeom prst="rect">
            <a:avLst/>
          </a:prstGeom>
          <a:solidFill>
            <a:schemeClr val="accent2">
              <a:lumMod val="60000"/>
              <a:lumOff val="40000"/>
            </a:schemeClr>
          </a:solidFill>
        </p:spPr>
        <p:style>
          <a:lnRef idx="3">
            <a:schemeClr val="lt1"/>
          </a:lnRef>
          <a:fillRef idx="1">
            <a:schemeClr val="accent2"/>
          </a:fillRef>
          <a:effectRef idx="1">
            <a:schemeClr val="accent2"/>
          </a:effectRef>
          <a:fontRef idx="minor">
            <a:schemeClr val="lt1"/>
          </a:fontRef>
        </p:style>
        <p:txBody>
          <a:bodyPr rtlCol="1" anchor="ctr">
            <a:normAutofit/>
          </a:bodyPr>
          <a:lstStyle/>
          <a:p>
            <a:r>
              <a:rPr lang="ar-SA" sz="4800" dirty="0">
                <a:cs typeface="B Titr" pitchFamily="2" charset="-78"/>
              </a:rPr>
              <a:t>مراحل مختلف ايدز</a:t>
            </a:r>
            <a:endParaRPr lang="fa-IR" sz="4800" dirty="0">
              <a:cs typeface="B Titr" pitchFamily="2" charset="-78"/>
            </a:endParaRPr>
          </a:p>
        </p:txBody>
      </p:sp>
      <p:sp>
        <p:nvSpPr>
          <p:cNvPr id="3" name="Content Placeholder 2"/>
          <p:cNvSpPr>
            <a:spLocks noGrp="1"/>
          </p:cNvSpPr>
          <p:nvPr>
            <p:ph idx="1"/>
          </p:nvPr>
        </p:nvSpPr>
        <p:spPr>
          <a:xfrm>
            <a:off x="323528" y="1340768"/>
            <a:ext cx="8496944" cy="5400600"/>
          </a:xfrm>
        </p:spPr>
        <p:txBody>
          <a:bodyPr>
            <a:normAutofit/>
          </a:bodyPr>
          <a:lstStyle/>
          <a:p>
            <a:pPr lvl="0"/>
            <a:r>
              <a:rPr lang="ar-SA" dirty="0">
                <a:solidFill>
                  <a:schemeClr val="accent3">
                    <a:lumMod val="50000"/>
                  </a:schemeClr>
                </a:solidFill>
                <a:cs typeface="B Titr" pitchFamily="2" charset="-78"/>
              </a:rPr>
              <a:t>مرحله پنجره :</a:t>
            </a:r>
          </a:p>
          <a:p>
            <a:pPr lvl="0"/>
            <a:r>
              <a:rPr lang="ar-SA" sz="2800" dirty="0">
                <a:solidFill>
                  <a:schemeClr val="accent2">
                    <a:lumMod val="50000"/>
                  </a:schemeClr>
                </a:solidFill>
                <a:cs typeface="B Titr" pitchFamily="2" charset="-78"/>
              </a:rPr>
              <a:t>ويروس وارد بدن فرد شده اما تستهاي آزمايشگاهي منفي است و علامت باليني نيز ندارد</a:t>
            </a:r>
          </a:p>
          <a:p>
            <a:pPr lvl="0"/>
            <a:r>
              <a:rPr lang="ar-SA" dirty="0">
                <a:solidFill>
                  <a:schemeClr val="accent3">
                    <a:lumMod val="50000"/>
                  </a:schemeClr>
                </a:solidFill>
                <a:cs typeface="B Titr" pitchFamily="2" charset="-78"/>
              </a:rPr>
              <a:t>مرحله آلودگي:</a:t>
            </a:r>
          </a:p>
          <a:p>
            <a:pPr lvl="0"/>
            <a:r>
              <a:rPr lang="ar-SA" sz="2800" dirty="0">
                <a:solidFill>
                  <a:schemeClr val="accent2">
                    <a:lumMod val="50000"/>
                  </a:schemeClr>
                </a:solidFill>
                <a:cs typeface="B Titr" pitchFamily="2" charset="-78"/>
              </a:rPr>
              <a:t>تستهاي آزمايشگاهي مثبت است اما فرد هيچ علامت باليني ندارد و بصورت عادي زندگي مي كند.(بين 5 تا 20 سال مي تواند ادامه يابد)</a:t>
            </a:r>
          </a:p>
          <a:p>
            <a:pPr lvl="0"/>
            <a:r>
              <a:rPr lang="ar-SA" dirty="0">
                <a:solidFill>
                  <a:schemeClr val="accent3">
                    <a:lumMod val="50000"/>
                  </a:schemeClr>
                </a:solidFill>
                <a:cs typeface="B Titr" pitchFamily="2" charset="-78"/>
              </a:rPr>
              <a:t>مرحله بيماري:</a:t>
            </a:r>
          </a:p>
          <a:p>
            <a:pPr lvl="0"/>
            <a:r>
              <a:rPr lang="ar-SA" sz="2800" dirty="0">
                <a:solidFill>
                  <a:schemeClr val="accent2">
                    <a:lumMod val="50000"/>
                  </a:schemeClr>
                </a:solidFill>
                <a:cs typeface="B Titr" pitchFamily="2" charset="-78"/>
              </a:rPr>
              <a:t>علائم بيماري ظاهر شده و مي تواند منجر به مرگ افراد گردد</a:t>
            </a:r>
          </a:p>
        </p:txBody>
      </p:sp>
    </p:spTree>
    <p:extLst>
      <p:ext uri="{BB962C8B-B14F-4D97-AF65-F5344CB8AC3E}">
        <p14:creationId xmlns:p14="http://schemas.microsoft.com/office/powerpoint/2010/main" val="398366989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8" name="Picture 6" descr="C:\Users\PQ\Downloads\پاور پوینت\Free-Powerpoint-Background4-Ghalamo\Free Powerpoint Background4-Ghalamo (30).jpg"/>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0" y="0"/>
            <a:ext cx="9112720" cy="6957392"/>
          </a:xfrm>
          <a:prstGeom prst="rect">
            <a:avLst/>
          </a:prstGeom>
          <a:noFill/>
          <a:extLst>
            <a:ext uri="{909E8E84-426E-40DD-AFC4-6F175D3DCCD1}">
              <a14:hiddenFill xmlns:a14="http://schemas.microsoft.com/office/drawing/2010/main">
                <a:solidFill>
                  <a:srgbClr val="FFFFFF"/>
                </a:solidFill>
              </a14:hiddenFill>
            </a:ext>
          </a:extLst>
        </p:spPr>
      </p:pic>
      <p:sp>
        <p:nvSpPr>
          <p:cNvPr id="7" name="Title 5"/>
          <p:cNvSpPr>
            <a:spLocks noGrp="1"/>
          </p:cNvSpPr>
          <p:nvPr>
            <p:ph type="title"/>
          </p:nvPr>
        </p:nvSpPr>
        <p:spPr>
          <a:xfrm>
            <a:off x="323528" y="116632"/>
            <a:ext cx="8496944" cy="1008112"/>
          </a:xfrm>
          <a:prstGeom prst="rect">
            <a:avLst/>
          </a:prstGeom>
          <a:solidFill>
            <a:schemeClr val="accent2">
              <a:lumMod val="60000"/>
              <a:lumOff val="40000"/>
            </a:schemeClr>
          </a:solidFill>
        </p:spPr>
        <p:style>
          <a:lnRef idx="3">
            <a:schemeClr val="lt1"/>
          </a:lnRef>
          <a:fillRef idx="1">
            <a:schemeClr val="accent2"/>
          </a:fillRef>
          <a:effectRef idx="1">
            <a:schemeClr val="accent2"/>
          </a:effectRef>
          <a:fontRef idx="minor">
            <a:schemeClr val="lt1"/>
          </a:fontRef>
        </p:style>
        <p:txBody>
          <a:bodyPr rtlCol="1" anchor="ctr">
            <a:normAutofit/>
          </a:bodyPr>
          <a:lstStyle/>
          <a:p>
            <a:r>
              <a:rPr lang="ar-SA" sz="4800" dirty="0">
                <a:cs typeface="B Titr" pitchFamily="2" charset="-78"/>
              </a:rPr>
              <a:t>مراحل بیماری:</a:t>
            </a:r>
            <a:endParaRPr lang="fa-IR" sz="4800" dirty="0">
              <a:cs typeface="B Titr" pitchFamily="2" charset="-78"/>
            </a:endParaRPr>
          </a:p>
        </p:txBody>
      </p:sp>
      <p:sp>
        <p:nvSpPr>
          <p:cNvPr id="3" name="Content Placeholder 2"/>
          <p:cNvSpPr>
            <a:spLocks noGrp="1"/>
          </p:cNvSpPr>
          <p:nvPr>
            <p:ph idx="1"/>
          </p:nvPr>
        </p:nvSpPr>
        <p:spPr>
          <a:xfrm>
            <a:off x="457200" y="1340768"/>
            <a:ext cx="8229600" cy="5400600"/>
          </a:xfrm>
        </p:spPr>
        <p:txBody>
          <a:bodyPr>
            <a:normAutofit/>
          </a:bodyPr>
          <a:lstStyle/>
          <a:p>
            <a:pPr lvl="0"/>
            <a:r>
              <a:rPr lang="ar-SA" dirty="0">
                <a:solidFill>
                  <a:schemeClr val="accent2">
                    <a:lumMod val="50000"/>
                  </a:schemeClr>
                </a:solidFill>
                <a:cs typeface="B Titr" pitchFamily="2" charset="-78"/>
              </a:rPr>
              <a:t>عفونت حاد اولیه ( در 75 در صد موارد در 2 تا 4 هفته بعد از ورود </a:t>
            </a:r>
            <a:r>
              <a:rPr lang="ar-SA" dirty="0" smtClean="0">
                <a:solidFill>
                  <a:schemeClr val="accent2">
                    <a:lumMod val="50000"/>
                  </a:schemeClr>
                </a:solidFill>
                <a:cs typeface="B Titr" pitchFamily="2" charset="-78"/>
              </a:rPr>
              <a:t>ویروس</a:t>
            </a:r>
            <a:r>
              <a:rPr lang="fa-IR" dirty="0" smtClean="0">
                <a:solidFill>
                  <a:schemeClr val="accent2">
                    <a:lumMod val="50000"/>
                  </a:schemeClr>
                </a:solidFill>
                <a:cs typeface="B Titr" pitchFamily="2" charset="-78"/>
              </a:rPr>
              <a:t>)</a:t>
            </a:r>
            <a:endParaRPr lang="ar-SA" dirty="0">
              <a:solidFill>
                <a:schemeClr val="accent2">
                  <a:lumMod val="50000"/>
                </a:schemeClr>
              </a:solidFill>
              <a:cs typeface="B Titr" pitchFamily="2" charset="-78"/>
            </a:endParaRPr>
          </a:p>
          <a:p>
            <a:pPr lvl="0"/>
            <a:r>
              <a:rPr lang="ar-SA" dirty="0">
                <a:solidFill>
                  <a:schemeClr val="accent2">
                    <a:lumMod val="50000"/>
                  </a:schemeClr>
                </a:solidFill>
                <a:cs typeface="B Titr" pitchFamily="2" charset="-78"/>
              </a:rPr>
              <a:t>مرحله بدون علامت ( 5-15 سال )</a:t>
            </a:r>
          </a:p>
          <a:p>
            <a:pPr lvl="0"/>
            <a:r>
              <a:rPr lang="ar-SA" dirty="0">
                <a:solidFill>
                  <a:schemeClr val="accent2">
                    <a:lumMod val="50000"/>
                  </a:schemeClr>
                </a:solidFill>
                <a:cs typeface="B Titr" pitchFamily="2" charset="-78"/>
              </a:rPr>
              <a:t>مرحله علامت دار ( تب، کاهش وزن بیش از ده درصد، اسهال طولانی مدت، عفونتها و سرطانهای فرصت طلب...) </a:t>
            </a:r>
          </a:p>
          <a:p>
            <a:pPr lvl="0"/>
            <a:endParaRPr lang="ar-SA" dirty="0">
              <a:solidFill>
                <a:schemeClr val="accent3">
                  <a:lumMod val="50000"/>
                </a:schemeClr>
              </a:solidFill>
              <a:cs typeface="B Titr" pitchFamily="2" charset="-78"/>
            </a:endParaRPr>
          </a:p>
          <a:p>
            <a:pPr lvl="0"/>
            <a:r>
              <a:rPr lang="ar-SA" dirty="0">
                <a:solidFill>
                  <a:schemeClr val="accent3">
                    <a:lumMod val="50000"/>
                  </a:schemeClr>
                </a:solidFill>
                <a:cs typeface="B Titr" pitchFamily="2" charset="-78"/>
              </a:rPr>
              <a:t>نکته: </a:t>
            </a:r>
            <a:r>
              <a:rPr lang="ar-SA" dirty="0">
                <a:cs typeface="B Titr" pitchFamily="2" charset="-78"/>
              </a:rPr>
              <a:t>علائم مشابه بسیاری از بیماریهای دیگر است.</a:t>
            </a:r>
          </a:p>
        </p:txBody>
      </p:sp>
    </p:spTree>
    <p:extLst>
      <p:ext uri="{BB962C8B-B14F-4D97-AF65-F5344CB8AC3E}">
        <p14:creationId xmlns:p14="http://schemas.microsoft.com/office/powerpoint/2010/main" val="45647510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50" name="Picture 6" descr="C:\Users\PQ\Downloads\پاور پوینت\Free-Powerpoint-Background4-Ghalamo\Free Powerpoint Background4-Ghalamo (20).jpg"/>
          <p:cNvPicPr>
            <a:picLocks noChangeAspect="1" noChangeArrowheads="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0" y="7938"/>
            <a:ext cx="9144000" cy="685006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179512" y="274638"/>
            <a:ext cx="8743826" cy="1143000"/>
          </a:xfrm>
          <a:solidFill>
            <a:schemeClr val="accent2">
              <a:lumMod val="40000"/>
              <a:lumOff val="60000"/>
            </a:schemeClr>
          </a:solidFill>
        </p:spPr>
        <p:txBody>
          <a:bodyPr>
            <a:noAutofit/>
          </a:bodyPr>
          <a:lstStyle/>
          <a:p>
            <a:r>
              <a:rPr lang="fa-IR" sz="3200" b="1" dirty="0" smtClean="0">
                <a:solidFill>
                  <a:schemeClr val="bg1"/>
                </a:solidFill>
                <a:cs typeface="B Titr" pitchFamily="2" charset="-78"/>
              </a:rPr>
              <a:t>در </a:t>
            </a:r>
            <a:r>
              <a:rPr lang="fa-IR" sz="3200" b="1" dirty="0">
                <a:solidFill>
                  <a:schemeClr val="bg1"/>
                </a:solidFill>
                <a:cs typeface="B Titr" pitchFamily="2" charset="-78"/>
              </a:rPr>
              <a:t>صورت مثبت شدن آزمایش</a:t>
            </a:r>
            <a:r>
              <a:rPr lang="en-US" sz="3200" b="1" dirty="0">
                <a:solidFill>
                  <a:schemeClr val="bg1"/>
                </a:solidFill>
                <a:cs typeface="B Titr" pitchFamily="2" charset="-78"/>
              </a:rPr>
              <a:t>HIV  </a:t>
            </a:r>
            <a:r>
              <a:rPr lang="fa-IR" sz="3200" b="1" dirty="0">
                <a:solidFill>
                  <a:schemeClr val="bg1"/>
                </a:solidFill>
                <a:cs typeface="B Titr" pitchFamily="2" charset="-78"/>
              </a:rPr>
              <a:t>چه باید کرد؟</a:t>
            </a:r>
          </a:p>
        </p:txBody>
      </p:sp>
      <p:sp>
        <p:nvSpPr>
          <p:cNvPr id="4" name="AutoShape 4" descr="ÙØªÛØ¬Ù ØªØµÙÛØ±Û Ø¨Ø±Ø§Û ÙØ§Ø¯Ø±Û Ø²Ù Ø¨Ø±Ø§Û Ø´ÙÙØ±Ø´"/>
          <p:cNvSpPr>
            <a:spLocks noChangeAspect="1" noChangeArrowheads="1"/>
          </p:cNvSpPr>
          <p:nvPr/>
        </p:nvSpPr>
        <p:spPr bwMode="auto">
          <a:xfrm>
            <a:off x="8923338"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a-IR"/>
          </a:p>
        </p:txBody>
      </p:sp>
      <p:sp>
        <p:nvSpPr>
          <p:cNvPr id="3" name="Content Placeholder 2"/>
          <p:cNvSpPr>
            <a:spLocks noGrp="1"/>
          </p:cNvSpPr>
          <p:nvPr>
            <p:ph idx="1"/>
          </p:nvPr>
        </p:nvSpPr>
        <p:spPr>
          <a:xfrm>
            <a:off x="251520" y="1600200"/>
            <a:ext cx="8671818" cy="4925144"/>
          </a:xfrm>
        </p:spPr>
        <p:txBody>
          <a:bodyPr>
            <a:normAutofit lnSpcReduction="10000"/>
          </a:bodyPr>
          <a:lstStyle/>
          <a:p>
            <a:r>
              <a:rPr lang="fa-IR" sz="3600" b="1" dirty="0">
                <a:solidFill>
                  <a:srgbClr val="C00000"/>
                </a:solidFill>
                <a:cs typeface="B Titr" pitchFamily="2" charset="-78"/>
              </a:rPr>
              <a:t>اقدام های مهم به شرح زیر می باشد:</a:t>
            </a:r>
          </a:p>
          <a:p>
            <a:r>
              <a:rPr lang="fa-IR" sz="3500" b="1" dirty="0">
                <a:solidFill>
                  <a:schemeClr val="accent2">
                    <a:lumMod val="50000"/>
                  </a:schemeClr>
                </a:solidFill>
                <a:cs typeface="B Mitra" pitchFamily="2" charset="-78"/>
              </a:rPr>
              <a:t>مراجعه به مرکز درمانی بیماری های رفتاری (دارای تجربه در زمینه درمان</a:t>
            </a:r>
            <a:r>
              <a:rPr lang="en-US" sz="3500" b="1" dirty="0">
                <a:solidFill>
                  <a:schemeClr val="accent2">
                    <a:lumMod val="50000"/>
                  </a:schemeClr>
                </a:solidFill>
                <a:cs typeface="B Mitra" pitchFamily="2" charset="-78"/>
              </a:rPr>
              <a:t>HIV/AIDS) </a:t>
            </a:r>
            <a:r>
              <a:rPr lang="fa-IR" sz="3500" b="1" dirty="0" smtClean="0">
                <a:solidFill>
                  <a:schemeClr val="accent2">
                    <a:lumMod val="50000"/>
                  </a:schemeClr>
                </a:solidFill>
                <a:cs typeface="B Mitra" pitchFamily="2" charset="-78"/>
              </a:rPr>
              <a:t> و </a:t>
            </a:r>
            <a:r>
              <a:rPr lang="fa-IR" sz="3500" b="1" dirty="0">
                <a:solidFill>
                  <a:schemeClr val="accent2">
                    <a:lumMod val="50000"/>
                  </a:schemeClr>
                </a:solidFill>
                <a:cs typeface="B Mitra" pitchFamily="2" charset="-78"/>
              </a:rPr>
              <a:t>انجام مراقبت های لازم در آن مرکز </a:t>
            </a:r>
          </a:p>
          <a:p>
            <a:r>
              <a:rPr lang="fa-IR" sz="3500" b="1" dirty="0">
                <a:solidFill>
                  <a:schemeClr val="accent2">
                    <a:lumMod val="50000"/>
                  </a:schemeClr>
                </a:solidFill>
                <a:cs typeface="B Mitra" pitchFamily="2" charset="-78"/>
              </a:rPr>
              <a:t>در حال حاضر داروهای بسیاری برای درمان </a:t>
            </a:r>
            <a:r>
              <a:rPr lang="fa-IR" sz="3500" b="1" dirty="0" smtClean="0">
                <a:solidFill>
                  <a:schemeClr val="accent2">
                    <a:lumMod val="50000"/>
                  </a:schemeClr>
                </a:solidFill>
                <a:cs typeface="B Mitra" pitchFamily="2" charset="-78"/>
              </a:rPr>
              <a:t>عفونت</a:t>
            </a:r>
            <a:r>
              <a:rPr lang="en-US" sz="3500" b="1" dirty="0">
                <a:solidFill>
                  <a:schemeClr val="accent2">
                    <a:lumMod val="50000"/>
                  </a:schemeClr>
                </a:solidFill>
                <a:cs typeface="B Mitra" pitchFamily="2" charset="-78"/>
              </a:rPr>
              <a:t>HIV   </a:t>
            </a:r>
            <a:r>
              <a:rPr lang="fa-IR" sz="3500" b="1" dirty="0">
                <a:solidFill>
                  <a:schemeClr val="accent2">
                    <a:lumMod val="50000"/>
                  </a:schemeClr>
                </a:solidFill>
                <a:cs typeface="B Mitra" pitchFamily="2" charset="-78"/>
              </a:rPr>
              <a:t>وجود دارد، گر چه درمان قطعی محسوب نمی </a:t>
            </a:r>
            <a:r>
              <a:rPr lang="fa-IR" sz="3500" b="1" dirty="0" smtClean="0">
                <a:solidFill>
                  <a:schemeClr val="accent2">
                    <a:lumMod val="50000"/>
                  </a:schemeClr>
                </a:solidFill>
                <a:cs typeface="B Mitra" pitchFamily="2" charset="-78"/>
              </a:rPr>
              <a:t>شوند</a:t>
            </a:r>
          </a:p>
          <a:p>
            <a:r>
              <a:rPr lang="fa-IR" sz="3500" b="1" dirty="0" smtClean="0">
                <a:solidFill>
                  <a:schemeClr val="accent2">
                    <a:lumMod val="50000"/>
                  </a:schemeClr>
                </a:solidFill>
                <a:cs typeface="B Mitra" pitchFamily="2" charset="-78"/>
              </a:rPr>
              <a:t>انجام </a:t>
            </a:r>
            <a:r>
              <a:rPr lang="fa-IR" sz="3500" b="1" dirty="0">
                <a:solidFill>
                  <a:schemeClr val="accent2">
                    <a:lumMod val="50000"/>
                  </a:schemeClr>
                </a:solidFill>
                <a:cs typeface="B Mitra" pitchFamily="2" charset="-78"/>
              </a:rPr>
              <a:t>آزمایش توبرکولین جهت تشخیص زود هنگام عفونت سلی و درمان آن </a:t>
            </a:r>
          </a:p>
        </p:txBody>
      </p:sp>
    </p:spTree>
    <p:extLst>
      <p:ext uri="{BB962C8B-B14F-4D97-AF65-F5344CB8AC3E}">
        <p14:creationId xmlns:p14="http://schemas.microsoft.com/office/powerpoint/2010/main" val="133667881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50" name="Picture 6" descr="C:\Users\PQ\Downloads\پاور پوینت\Free-Powerpoint-Background4-Ghalamo\Free Powerpoint Background4-Ghalamo (20).jpg"/>
          <p:cNvPicPr>
            <a:picLocks noChangeAspect="1" noChangeArrowheads="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0" y="7938"/>
            <a:ext cx="9144000" cy="685006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179512" y="274638"/>
            <a:ext cx="8743826" cy="1143000"/>
          </a:xfrm>
          <a:solidFill>
            <a:schemeClr val="accent2">
              <a:lumMod val="40000"/>
              <a:lumOff val="60000"/>
            </a:schemeClr>
          </a:solidFill>
        </p:spPr>
        <p:txBody>
          <a:bodyPr>
            <a:noAutofit/>
          </a:bodyPr>
          <a:lstStyle/>
          <a:p>
            <a:r>
              <a:rPr lang="fa-IR" sz="4000" b="1" dirty="0" smtClean="0">
                <a:solidFill>
                  <a:schemeClr val="bg1"/>
                </a:solidFill>
                <a:cs typeface="B Titr" pitchFamily="2" charset="-78"/>
              </a:rPr>
              <a:t>در </a:t>
            </a:r>
            <a:r>
              <a:rPr lang="fa-IR" sz="4000" b="1" dirty="0">
                <a:solidFill>
                  <a:schemeClr val="bg1"/>
                </a:solidFill>
                <a:cs typeface="B Titr" pitchFamily="2" charset="-78"/>
              </a:rPr>
              <a:t>صورت مثبت شدن آزمایش</a:t>
            </a:r>
            <a:r>
              <a:rPr lang="en-US" sz="4000" b="1" dirty="0">
                <a:solidFill>
                  <a:schemeClr val="bg1"/>
                </a:solidFill>
                <a:cs typeface="B Titr" pitchFamily="2" charset="-78"/>
              </a:rPr>
              <a:t>HIV  </a:t>
            </a:r>
            <a:r>
              <a:rPr lang="fa-IR" sz="4000" b="1" dirty="0">
                <a:solidFill>
                  <a:schemeClr val="bg1"/>
                </a:solidFill>
                <a:cs typeface="B Titr" pitchFamily="2" charset="-78"/>
              </a:rPr>
              <a:t>چه باید کرد؟</a:t>
            </a:r>
          </a:p>
        </p:txBody>
      </p:sp>
      <p:sp>
        <p:nvSpPr>
          <p:cNvPr id="4" name="AutoShape 4" descr="ÙØªÛØ¬Ù ØªØµÙÛØ±Û Ø¨Ø±Ø§Û ÙØ§Ø¯Ø±Û Ø²Ù Ø¨Ø±Ø§Û Ø´ÙÙØ±Ø´"/>
          <p:cNvSpPr>
            <a:spLocks noChangeAspect="1" noChangeArrowheads="1"/>
          </p:cNvSpPr>
          <p:nvPr/>
        </p:nvSpPr>
        <p:spPr bwMode="auto">
          <a:xfrm>
            <a:off x="8923338"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a-IR"/>
          </a:p>
        </p:txBody>
      </p:sp>
      <p:sp>
        <p:nvSpPr>
          <p:cNvPr id="3" name="Content Placeholder 2"/>
          <p:cNvSpPr>
            <a:spLocks noGrp="1"/>
          </p:cNvSpPr>
          <p:nvPr>
            <p:ph idx="1"/>
          </p:nvPr>
        </p:nvSpPr>
        <p:spPr>
          <a:xfrm>
            <a:off x="251520" y="1600200"/>
            <a:ext cx="8671818" cy="4925144"/>
          </a:xfrm>
          <a:ln>
            <a:solidFill>
              <a:schemeClr val="accent2">
                <a:lumMod val="50000"/>
              </a:schemeClr>
            </a:solidFill>
          </a:ln>
        </p:spPr>
        <p:txBody>
          <a:bodyPr>
            <a:normAutofit/>
          </a:bodyPr>
          <a:lstStyle/>
          <a:p>
            <a:r>
              <a:rPr lang="fa-IR" b="1" dirty="0">
                <a:solidFill>
                  <a:srgbClr val="C00000"/>
                </a:solidFill>
                <a:cs typeface="B Titr" pitchFamily="2" charset="-78"/>
              </a:rPr>
              <a:t>اقدام های مهم به شرح زیر می باشد:</a:t>
            </a:r>
          </a:p>
          <a:p>
            <a:pPr algn="just"/>
            <a:r>
              <a:rPr lang="fa-IR" b="1" dirty="0">
                <a:solidFill>
                  <a:schemeClr val="accent2">
                    <a:lumMod val="50000"/>
                  </a:schemeClr>
                </a:solidFill>
                <a:cs typeface="B Mitra" pitchFamily="2" charset="-78"/>
              </a:rPr>
              <a:t>سیگار کشیدن، مصرف زیاد الکل یا مصرف مواد (مثل کوکائین) دستگاه ایمنی فرد را ضعیف می کنند. برنامه هایی برای کمک به فرد جهت توقف مصرف این مواد وجود دارد</a:t>
            </a:r>
            <a:r>
              <a:rPr lang="fa-IR" b="1" dirty="0" smtClean="0">
                <a:solidFill>
                  <a:schemeClr val="accent2">
                    <a:lumMod val="50000"/>
                  </a:schemeClr>
                </a:solidFill>
                <a:cs typeface="B Mitra" pitchFamily="2" charset="-78"/>
              </a:rPr>
              <a:t>.</a:t>
            </a:r>
          </a:p>
          <a:p>
            <a:pPr algn="just"/>
            <a:r>
              <a:rPr lang="fa-IR" b="1" dirty="0" smtClean="0">
                <a:solidFill>
                  <a:schemeClr val="accent2">
                    <a:lumMod val="50000"/>
                  </a:schemeClr>
                </a:solidFill>
                <a:cs typeface="B Mitra" pitchFamily="2" charset="-78"/>
              </a:rPr>
              <a:t> </a:t>
            </a:r>
            <a:endParaRPr lang="fa-IR" b="1" dirty="0">
              <a:solidFill>
                <a:schemeClr val="accent2">
                  <a:lumMod val="50000"/>
                </a:schemeClr>
              </a:solidFill>
              <a:cs typeface="B Mitra" pitchFamily="2" charset="-78"/>
            </a:endParaRPr>
          </a:p>
          <a:p>
            <a:pPr algn="just"/>
            <a:r>
              <a:rPr lang="fa-IR" b="1" dirty="0">
                <a:solidFill>
                  <a:schemeClr val="accent2">
                    <a:lumMod val="50000"/>
                  </a:schemeClr>
                </a:solidFill>
                <a:cs typeface="B Mitra" pitchFamily="2" charset="-78"/>
              </a:rPr>
              <a:t>نداشتن تماس جنسی، مؤثرترین راه برای جلوگیری از انتقال</a:t>
            </a:r>
            <a:r>
              <a:rPr lang="en-US" b="1" dirty="0">
                <a:solidFill>
                  <a:schemeClr val="accent2">
                    <a:lumMod val="50000"/>
                  </a:schemeClr>
                </a:solidFill>
                <a:cs typeface="B Mitra" pitchFamily="2" charset="-78"/>
              </a:rPr>
              <a:t>HIV   </a:t>
            </a:r>
            <a:r>
              <a:rPr lang="fa-IR" b="1" dirty="0">
                <a:solidFill>
                  <a:schemeClr val="accent2">
                    <a:lumMod val="50000"/>
                  </a:schemeClr>
                </a:solidFill>
                <a:cs typeface="B Mitra" pitchFamily="2" charset="-78"/>
              </a:rPr>
              <a:t>به دیگران می باشد. در صورت داشتن تماس جنسی، استفاده از کاندوم تا حد زیادی از انتقال  </a:t>
            </a:r>
            <a:r>
              <a:rPr lang="en-US" b="1" dirty="0">
                <a:solidFill>
                  <a:schemeClr val="accent2">
                    <a:lumMod val="50000"/>
                  </a:schemeClr>
                </a:solidFill>
                <a:cs typeface="B Mitra" pitchFamily="2" charset="-78"/>
              </a:rPr>
              <a:t>HIV </a:t>
            </a:r>
            <a:r>
              <a:rPr lang="fa-IR" b="1" dirty="0">
                <a:solidFill>
                  <a:schemeClr val="accent2">
                    <a:lumMod val="50000"/>
                  </a:schemeClr>
                </a:solidFill>
                <a:cs typeface="B Mitra" pitchFamily="2" charset="-78"/>
              </a:rPr>
              <a:t>جلوگیری خواهد کرد. </a:t>
            </a:r>
          </a:p>
        </p:txBody>
      </p:sp>
    </p:spTree>
    <p:extLst>
      <p:ext uri="{BB962C8B-B14F-4D97-AF65-F5344CB8AC3E}">
        <p14:creationId xmlns:p14="http://schemas.microsoft.com/office/powerpoint/2010/main" val="393642018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50" name="Picture 6" descr="C:\Users\PQ\Downloads\پاور پوینت\Free-Powerpoint-Background4-Ghalamo\Free Powerpoint Background4-Ghalamo (20).jpg"/>
          <p:cNvPicPr>
            <a:picLocks noChangeAspect="1" noChangeArrowheads="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0" y="7938"/>
            <a:ext cx="9144000" cy="685006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179512" y="274638"/>
            <a:ext cx="8743826" cy="1143000"/>
          </a:xfrm>
          <a:solidFill>
            <a:schemeClr val="accent2">
              <a:lumMod val="40000"/>
              <a:lumOff val="60000"/>
            </a:schemeClr>
          </a:solidFill>
        </p:spPr>
        <p:txBody>
          <a:bodyPr>
            <a:noAutofit/>
          </a:bodyPr>
          <a:lstStyle/>
          <a:p>
            <a:r>
              <a:rPr lang="fa-IR" sz="3200" b="1" dirty="0">
                <a:solidFill>
                  <a:schemeClr val="bg1"/>
                </a:solidFill>
                <a:cs typeface="B Titr" pitchFamily="2" charset="-78"/>
              </a:rPr>
              <a:t>بعد از ورود </a:t>
            </a:r>
            <a:r>
              <a:rPr lang="en-US" sz="3200" b="1" dirty="0">
                <a:solidFill>
                  <a:schemeClr val="bg1"/>
                </a:solidFill>
                <a:cs typeface="B Titr" pitchFamily="2" charset="-78"/>
              </a:rPr>
              <a:t>HIV </a:t>
            </a:r>
            <a:r>
              <a:rPr lang="fa-IR" sz="3200" b="1" dirty="0">
                <a:solidFill>
                  <a:schemeClr val="bg1"/>
                </a:solidFill>
                <a:cs typeface="B Titr" pitchFamily="2" charset="-78"/>
              </a:rPr>
              <a:t>به بدن و ایجاد عفونت، چه زمانی تا ایجاد </a:t>
            </a:r>
            <a:r>
              <a:rPr lang="en-US" sz="3200" b="1" dirty="0">
                <a:solidFill>
                  <a:schemeClr val="bg1"/>
                </a:solidFill>
                <a:cs typeface="B Titr" pitchFamily="2" charset="-78"/>
              </a:rPr>
              <a:t>AIDS </a:t>
            </a:r>
            <a:r>
              <a:rPr lang="fa-IR" sz="3200" b="1" dirty="0">
                <a:solidFill>
                  <a:schemeClr val="bg1"/>
                </a:solidFill>
                <a:cs typeface="B Titr" pitchFamily="2" charset="-78"/>
              </a:rPr>
              <a:t>طول می کشد؟ </a:t>
            </a:r>
          </a:p>
        </p:txBody>
      </p:sp>
      <p:sp>
        <p:nvSpPr>
          <p:cNvPr id="4" name="AutoShape 4" descr="ÙØªÛØ¬Ù ØªØµÙÛØ±Û Ø¨Ø±Ø§Û ÙØ§Ø¯Ø±Û Ø²Ù Ø¨Ø±Ø§Û Ø´ÙÙØ±Ø´"/>
          <p:cNvSpPr>
            <a:spLocks noChangeAspect="1" noChangeArrowheads="1"/>
          </p:cNvSpPr>
          <p:nvPr/>
        </p:nvSpPr>
        <p:spPr bwMode="auto">
          <a:xfrm>
            <a:off x="8923338"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a-IR"/>
          </a:p>
        </p:txBody>
      </p:sp>
      <p:sp>
        <p:nvSpPr>
          <p:cNvPr id="3" name="Content Placeholder 2"/>
          <p:cNvSpPr>
            <a:spLocks noGrp="1"/>
          </p:cNvSpPr>
          <p:nvPr>
            <p:ph idx="1"/>
          </p:nvPr>
        </p:nvSpPr>
        <p:spPr>
          <a:xfrm>
            <a:off x="179512" y="1600200"/>
            <a:ext cx="8743826" cy="5069160"/>
          </a:xfrm>
        </p:spPr>
        <p:txBody>
          <a:bodyPr>
            <a:noAutofit/>
          </a:bodyPr>
          <a:lstStyle/>
          <a:p>
            <a:pPr algn="just"/>
            <a:r>
              <a:rPr lang="fa-IR" sz="4000" b="1" dirty="0">
                <a:solidFill>
                  <a:schemeClr val="accent2">
                    <a:lumMod val="50000"/>
                  </a:schemeClr>
                </a:solidFill>
                <a:cs typeface="B Mitra" pitchFamily="2" charset="-78"/>
              </a:rPr>
              <a:t>تا قبل از سال 1996 میلادی، دانشمندان تخمین می زدند نیمی از افراد با </a:t>
            </a:r>
            <a:r>
              <a:rPr lang="en-US" sz="4000" b="1" dirty="0">
                <a:solidFill>
                  <a:schemeClr val="accent2">
                    <a:lumMod val="50000"/>
                  </a:schemeClr>
                </a:solidFill>
                <a:cs typeface="B Mitra" pitchFamily="2" charset="-78"/>
              </a:rPr>
              <a:t>HIV </a:t>
            </a:r>
            <a:r>
              <a:rPr lang="fa-IR" sz="4000" b="1" dirty="0">
                <a:solidFill>
                  <a:schemeClr val="accent2">
                    <a:lumMod val="50000"/>
                  </a:schemeClr>
                </a:solidFill>
                <a:cs typeface="B Mitra" pitchFamily="2" charset="-78"/>
              </a:rPr>
              <a:t>در خلال 10 سال بعد از عفونت دچار </a:t>
            </a:r>
            <a:r>
              <a:rPr lang="en-US" sz="4000" b="1" dirty="0">
                <a:solidFill>
                  <a:schemeClr val="accent2">
                    <a:lumMod val="50000"/>
                  </a:schemeClr>
                </a:solidFill>
                <a:cs typeface="B Mitra" pitchFamily="2" charset="-78"/>
              </a:rPr>
              <a:t>AIDS</a:t>
            </a:r>
            <a:r>
              <a:rPr lang="fa-IR" sz="4000" b="1" dirty="0">
                <a:solidFill>
                  <a:schemeClr val="accent2">
                    <a:lumMod val="50000"/>
                  </a:schemeClr>
                </a:solidFill>
                <a:cs typeface="B Mitra" pitchFamily="2" charset="-78"/>
              </a:rPr>
              <a:t>شوند. این زمان بسیار متفاوت بوده و به عوامل زیادی از جمله وضعیت سلامت فرد وابسته می باشد</a:t>
            </a:r>
            <a:r>
              <a:rPr lang="fa-IR" sz="4000" b="1" dirty="0" smtClean="0">
                <a:solidFill>
                  <a:schemeClr val="accent2">
                    <a:lumMod val="50000"/>
                  </a:schemeClr>
                </a:solidFill>
                <a:cs typeface="B Mitra" pitchFamily="2" charset="-78"/>
              </a:rPr>
              <a:t>.</a:t>
            </a:r>
            <a:endParaRPr lang="fa-IR" sz="4000" b="1" dirty="0">
              <a:solidFill>
                <a:schemeClr val="accent2">
                  <a:lumMod val="50000"/>
                </a:schemeClr>
              </a:solidFill>
              <a:cs typeface="B Mitra" pitchFamily="2" charset="-78"/>
            </a:endParaRPr>
          </a:p>
        </p:txBody>
      </p:sp>
    </p:spTree>
    <p:extLst>
      <p:ext uri="{BB962C8B-B14F-4D97-AF65-F5344CB8AC3E}">
        <p14:creationId xmlns:p14="http://schemas.microsoft.com/office/powerpoint/2010/main" val="428148968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50" name="Picture 6" descr="C:\Users\PQ\Downloads\پاور پوینت\Free-Powerpoint-Background4-Ghalamo\Free Powerpoint Background4-Ghalamo (20).jpg"/>
          <p:cNvPicPr>
            <a:picLocks noChangeAspect="1" noChangeArrowheads="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0" y="7938"/>
            <a:ext cx="9144000" cy="685006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179512" y="274638"/>
            <a:ext cx="8743826" cy="1143000"/>
          </a:xfrm>
          <a:solidFill>
            <a:schemeClr val="accent2">
              <a:lumMod val="40000"/>
              <a:lumOff val="60000"/>
            </a:schemeClr>
          </a:solidFill>
        </p:spPr>
        <p:txBody>
          <a:bodyPr>
            <a:noAutofit/>
          </a:bodyPr>
          <a:lstStyle/>
          <a:p>
            <a:r>
              <a:rPr lang="fa-IR" sz="4000" b="1" dirty="0">
                <a:solidFill>
                  <a:schemeClr val="bg1"/>
                </a:solidFill>
                <a:cs typeface="B Titr" pitchFamily="2" charset="-78"/>
              </a:rPr>
              <a:t>چه ارتباطی بین</a:t>
            </a:r>
            <a:r>
              <a:rPr lang="en-US" sz="4000" b="1" dirty="0">
                <a:solidFill>
                  <a:schemeClr val="bg1"/>
                </a:solidFill>
                <a:cs typeface="B Titr" pitchFamily="2" charset="-78"/>
              </a:rPr>
              <a:t>HIV  </a:t>
            </a:r>
            <a:r>
              <a:rPr lang="fa-IR" sz="4000" b="1" dirty="0">
                <a:solidFill>
                  <a:schemeClr val="bg1"/>
                </a:solidFill>
                <a:cs typeface="B Titr" pitchFamily="2" charset="-78"/>
              </a:rPr>
              <a:t>و سل وجود دارد؟</a:t>
            </a:r>
          </a:p>
        </p:txBody>
      </p:sp>
      <p:sp>
        <p:nvSpPr>
          <p:cNvPr id="4" name="AutoShape 4" descr="ÙØªÛØ¬Ù ØªØµÙÛØ±Û Ø¨Ø±Ø§Û ÙØ§Ø¯Ø±Û Ø²Ù Ø¨Ø±Ø§Û Ø´ÙÙØ±Ø´"/>
          <p:cNvSpPr>
            <a:spLocks noChangeAspect="1" noChangeArrowheads="1"/>
          </p:cNvSpPr>
          <p:nvPr/>
        </p:nvSpPr>
        <p:spPr bwMode="auto">
          <a:xfrm>
            <a:off x="8923338"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a-IR"/>
          </a:p>
        </p:txBody>
      </p:sp>
      <p:sp>
        <p:nvSpPr>
          <p:cNvPr id="3" name="Content Placeholder 2"/>
          <p:cNvSpPr>
            <a:spLocks noGrp="1"/>
          </p:cNvSpPr>
          <p:nvPr>
            <p:ph idx="1"/>
          </p:nvPr>
        </p:nvSpPr>
        <p:spPr>
          <a:xfrm>
            <a:off x="179512" y="1600200"/>
            <a:ext cx="8743826" cy="5069160"/>
          </a:xfrm>
        </p:spPr>
        <p:txBody>
          <a:bodyPr>
            <a:noAutofit/>
          </a:bodyPr>
          <a:lstStyle/>
          <a:p>
            <a:pPr algn="just"/>
            <a:r>
              <a:rPr lang="en-US" b="1" dirty="0">
                <a:solidFill>
                  <a:schemeClr val="accent2">
                    <a:lumMod val="50000"/>
                  </a:schemeClr>
                </a:solidFill>
                <a:cs typeface="B Mitra" pitchFamily="2" charset="-78"/>
              </a:rPr>
              <a:t>HIV </a:t>
            </a:r>
            <a:r>
              <a:rPr lang="fa-IR" b="1" dirty="0">
                <a:solidFill>
                  <a:schemeClr val="accent2">
                    <a:lumMod val="50000"/>
                  </a:schemeClr>
                </a:solidFill>
                <a:cs typeface="B Mitra" pitchFamily="2" charset="-78"/>
              </a:rPr>
              <a:t>و سل دو قاتل مشترکند که پیشرفت یکدیگر را سرعت می بخشند </a:t>
            </a:r>
          </a:p>
          <a:p>
            <a:pPr algn="just"/>
            <a:r>
              <a:rPr lang="fa-IR" b="1" dirty="0">
                <a:solidFill>
                  <a:schemeClr val="accent2">
                    <a:lumMod val="50000"/>
                  </a:schemeClr>
                </a:solidFill>
                <a:cs typeface="B Mitra" pitchFamily="2" charset="-78"/>
              </a:rPr>
              <a:t>سل علت اصلی مرگ در افراد </a:t>
            </a:r>
            <a:r>
              <a:rPr lang="en-US" b="1" dirty="0">
                <a:solidFill>
                  <a:schemeClr val="accent2">
                    <a:lumMod val="50000"/>
                  </a:schemeClr>
                </a:solidFill>
                <a:cs typeface="B Mitra" pitchFamily="2" charset="-78"/>
              </a:rPr>
              <a:t>HIV </a:t>
            </a:r>
            <a:r>
              <a:rPr lang="fa-IR" b="1" dirty="0">
                <a:solidFill>
                  <a:schemeClr val="accent2">
                    <a:lumMod val="50000"/>
                  </a:schemeClr>
                </a:solidFill>
                <a:cs typeface="B Mitra" pitchFamily="2" charset="-78"/>
              </a:rPr>
              <a:t>مثبت می باشد </a:t>
            </a:r>
          </a:p>
          <a:p>
            <a:pPr algn="just"/>
            <a:r>
              <a:rPr lang="fa-IR" b="1" dirty="0">
                <a:solidFill>
                  <a:schemeClr val="accent2">
                    <a:lumMod val="50000"/>
                  </a:schemeClr>
                </a:solidFill>
                <a:cs typeface="B Mitra" pitchFamily="2" charset="-78"/>
              </a:rPr>
              <a:t>یک سوم موارد افزایش بروز سل در پنج سال گذشته را می توان به </a:t>
            </a:r>
            <a:r>
              <a:rPr lang="en-US" b="1" dirty="0">
                <a:solidFill>
                  <a:schemeClr val="accent2">
                    <a:lumMod val="50000"/>
                  </a:schemeClr>
                </a:solidFill>
                <a:cs typeface="B Mitra" pitchFamily="2" charset="-78"/>
              </a:rPr>
              <a:t>HIV </a:t>
            </a:r>
            <a:r>
              <a:rPr lang="fa-IR" b="1" dirty="0">
                <a:solidFill>
                  <a:schemeClr val="accent2">
                    <a:lumMod val="50000"/>
                  </a:schemeClr>
                </a:solidFill>
                <a:cs typeface="B Mitra" pitchFamily="2" charset="-78"/>
              </a:rPr>
              <a:t>نسبت داد </a:t>
            </a:r>
          </a:p>
          <a:p>
            <a:pPr algn="just"/>
            <a:r>
              <a:rPr lang="fa-IR" b="1" dirty="0">
                <a:solidFill>
                  <a:schemeClr val="accent2">
                    <a:lumMod val="50000"/>
                  </a:schemeClr>
                </a:solidFill>
                <a:cs typeface="B Mitra" pitchFamily="2" charset="-78"/>
              </a:rPr>
              <a:t>در تماس با میکروب عامل سل، احتمال ابتلا افراد </a:t>
            </a:r>
            <a:r>
              <a:rPr lang="en-US" b="1" dirty="0">
                <a:solidFill>
                  <a:schemeClr val="accent2">
                    <a:lumMod val="50000"/>
                  </a:schemeClr>
                </a:solidFill>
                <a:cs typeface="B Mitra" pitchFamily="2" charset="-78"/>
              </a:rPr>
              <a:t>HIV </a:t>
            </a:r>
            <a:r>
              <a:rPr lang="fa-IR" b="1" dirty="0">
                <a:solidFill>
                  <a:schemeClr val="accent2">
                    <a:lumMod val="50000"/>
                  </a:schemeClr>
                </a:solidFill>
                <a:cs typeface="B Mitra" pitchFamily="2" charset="-78"/>
              </a:rPr>
              <a:t>مثبت به سل،30 برابر افراد </a:t>
            </a:r>
            <a:r>
              <a:rPr lang="en-US" b="1" dirty="0">
                <a:solidFill>
                  <a:schemeClr val="accent2">
                    <a:lumMod val="50000"/>
                  </a:schemeClr>
                </a:solidFill>
                <a:cs typeface="B Mitra" pitchFamily="2" charset="-78"/>
              </a:rPr>
              <a:t>HIV </a:t>
            </a:r>
            <a:r>
              <a:rPr lang="fa-IR" b="1" dirty="0">
                <a:solidFill>
                  <a:schemeClr val="accent2">
                    <a:lumMod val="50000"/>
                  </a:schemeClr>
                </a:solidFill>
                <a:cs typeface="B Mitra" pitchFamily="2" charset="-78"/>
              </a:rPr>
              <a:t>منفی است </a:t>
            </a:r>
          </a:p>
          <a:p>
            <a:endParaRPr lang="fa-IR" sz="2800" b="1" dirty="0">
              <a:solidFill>
                <a:srgbClr val="C00000"/>
              </a:solidFill>
              <a:cs typeface="B Mitra" pitchFamily="2" charset="-78"/>
            </a:endParaRPr>
          </a:p>
          <a:p>
            <a:endParaRPr lang="fa-IR" sz="4000" b="1" dirty="0">
              <a:solidFill>
                <a:srgbClr val="C00000"/>
              </a:solidFill>
              <a:cs typeface="B Mitra" pitchFamily="2" charset="-78"/>
            </a:endParaRPr>
          </a:p>
        </p:txBody>
      </p:sp>
    </p:spTree>
    <p:extLst>
      <p:ext uri="{BB962C8B-B14F-4D97-AF65-F5344CB8AC3E}">
        <p14:creationId xmlns:p14="http://schemas.microsoft.com/office/powerpoint/2010/main" val="43079059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50" name="Picture 6" descr="C:\Users\PQ\Downloads\پاور پوینت\Free-Powerpoint-Background4-Ghalamo\Free Powerpoint Background4-Ghalamo (20).jpg"/>
          <p:cNvPicPr>
            <a:picLocks noChangeAspect="1" noChangeArrowheads="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0" y="7938"/>
            <a:ext cx="9144000" cy="685006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179512" y="274638"/>
            <a:ext cx="8743826" cy="1143000"/>
          </a:xfrm>
          <a:solidFill>
            <a:schemeClr val="accent2">
              <a:lumMod val="40000"/>
              <a:lumOff val="60000"/>
            </a:schemeClr>
          </a:solidFill>
        </p:spPr>
        <p:txBody>
          <a:bodyPr>
            <a:noAutofit/>
          </a:bodyPr>
          <a:lstStyle/>
          <a:p>
            <a:r>
              <a:rPr lang="fa-IR" sz="4000" b="1" dirty="0">
                <a:solidFill>
                  <a:schemeClr val="bg1"/>
                </a:solidFill>
                <a:cs typeface="B Titr" pitchFamily="2" charset="-78"/>
              </a:rPr>
              <a:t>کدامیک از مایعات بدن، </a:t>
            </a:r>
            <a:r>
              <a:rPr lang="en-US" sz="4000" b="1" dirty="0">
                <a:solidFill>
                  <a:schemeClr val="bg1"/>
                </a:solidFill>
                <a:cs typeface="B Titr" pitchFamily="2" charset="-78"/>
              </a:rPr>
              <a:t>HIV </a:t>
            </a:r>
            <a:r>
              <a:rPr lang="fa-IR" sz="4000" b="1" dirty="0">
                <a:solidFill>
                  <a:schemeClr val="bg1"/>
                </a:solidFill>
                <a:cs typeface="B Titr" pitchFamily="2" charset="-78"/>
              </a:rPr>
              <a:t>را متنقل می کنند؟ </a:t>
            </a:r>
          </a:p>
        </p:txBody>
      </p:sp>
      <p:sp>
        <p:nvSpPr>
          <p:cNvPr id="4" name="AutoShape 4" descr="ÙØªÛØ¬Ù ØªØµÙÛØ±Û Ø¨Ø±Ø§Û ÙØ§Ø¯Ø±Û Ø²Ù Ø¨Ø±Ø§Û Ø´ÙÙØ±Ø´"/>
          <p:cNvSpPr>
            <a:spLocks noChangeAspect="1" noChangeArrowheads="1"/>
          </p:cNvSpPr>
          <p:nvPr/>
        </p:nvSpPr>
        <p:spPr bwMode="auto">
          <a:xfrm>
            <a:off x="8923338"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a-IR"/>
          </a:p>
        </p:txBody>
      </p:sp>
      <p:sp>
        <p:nvSpPr>
          <p:cNvPr id="3" name="Content Placeholder 2"/>
          <p:cNvSpPr>
            <a:spLocks noGrp="1"/>
          </p:cNvSpPr>
          <p:nvPr>
            <p:ph idx="1"/>
          </p:nvPr>
        </p:nvSpPr>
        <p:spPr>
          <a:xfrm>
            <a:off x="179512" y="1600200"/>
            <a:ext cx="8743826" cy="5069160"/>
          </a:xfrm>
        </p:spPr>
        <p:txBody>
          <a:bodyPr>
            <a:noAutofit/>
          </a:bodyPr>
          <a:lstStyle/>
          <a:p>
            <a:pPr algn="just"/>
            <a:r>
              <a:rPr lang="fa-IR" b="1" dirty="0">
                <a:solidFill>
                  <a:srgbClr val="C00000"/>
                </a:solidFill>
                <a:cs typeface="B Mitra" pitchFamily="2" charset="-78"/>
              </a:rPr>
              <a:t>مایعاتی از بدن  که حاوی غلظت بالایی از </a:t>
            </a:r>
            <a:r>
              <a:rPr lang="en-US" b="1" dirty="0">
                <a:solidFill>
                  <a:srgbClr val="C00000"/>
                </a:solidFill>
                <a:cs typeface="B Mitra" pitchFamily="2" charset="-78"/>
              </a:rPr>
              <a:t>HIV  </a:t>
            </a:r>
            <a:r>
              <a:rPr lang="fa-IR" b="1" dirty="0">
                <a:solidFill>
                  <a:srgbClr val="C00000"/>
                </a:solidFill>
                <a:cs typeface="B Mitra" pitchFamily="2" charset="-78"/>
              </a:rPr>
              <a:t>باشند شامل:</a:t>
            </a:r>
          </a:p>
          <a:p>
            <a:pPr algn="just"/>
            <a:r>
              <a:rPr lang="fa-IR" b="1" dirty="0">
                <a:solidFill>
                  <a:schemeClr val="accent2">
                    <a:lumMod val="50000"/>
                  </a:schemeClr>
                </a:solidFill>
                <a:cs typeface="B Mitra" pitchFamily="2" charset="-78"/>
              </a:rPr>
              <a:t>خون </a:t>
            </a:r>
          </a:p>
          <a:p>
            <a:pPr algn="just"/>
            <a:r>
              <a:rPr lang="fa-IR" b="1" dirty="0">
                <a:solidFill>
                  <a:schemeClr val="accent2">
                    <a:lumMod val="50000"/>
                  </a:schemeClr>
                </a:solidFill>
                <a:cs typeface="B Mitra" pitchFamily="2" charset="-78"/>
              </a:rPr>
              <a:t>مایع منی </a:t>
            </a:r>
          </a:p>
          <a:p>
            <a:pPr algn="just"/>
            <a:r>
              <a:rPr lang="fa-IR" b="1" dirty="0">
                <a:solidFill>
                  <a:schemeClr val="accent2">
                    <a:lumMod val="50000"/>
                  </a:schemeClr>
                </a:solidFill>
                <a:cs typeface="B Mitra" pitchFamily="2" charset="-78"/>
              </a:rPr>
              <a:t>ترشحات واژن </a:t>
            </a:r>
          </a:p>
          <a:p>
            <a:pPr algn="just"/>
            <a:r>
              <a:rPr lang="fa-IR" b="1" dirty="0">
                <a:solidFill>
                  <a:schemeClr val="accent2">
                    <a:lumMod val="50000"/>
                  </a:schemeClr>
                </a:solidFill>
                <a:cs typeface="B Mitra" pitchFamily="2" charset="-78"/>
              </a:rPr>
              <a:t>شیر </a:t>
            </a:r>
          </a:p>
          <a:p>
            <a:pPr algn="just"/>
            <a:r>
              <a:rPr lang="fa-IR" b="1" dirty="0">
                <a:solidFill>
                  <a:schemeClr val="accent2">
                    <a:lumMod val="50000"/>
                  </a:schemeClr>
                </a:solidFill>
                <a:cs typeface="B Mitra" pitchFamily="2" charset="-78"/>
              </a:rPr>
              <a:t>سایر مایعات بدن که حاوی خون باشند   </a:t>
            </a:r>
          </a:p>
          <a:p>
            <a:endParaRPr lang="fa-IR" sz="2800" b="1" dirty="0">
              <a:solidFill>
                <a:srgbClr val="C00000"/>
              </a:solidFill>
              <a:cs typeface="B Mitra" pitchFamily="2" charset="-78"/>
            </a:endParaRPr>
          </a:p>
          <a:p>
            <a:endParaRPr lang="fa-IR" sz="4000" b="1" dirty="0">
              <a:solidFill>
                <a:srgbClr val="C00000"/>
              </a:solidFill>
              <a:cs typeface="B Mitra" pitchFamily="2" charset="-78"/>
            </a:endParaRPr>
          </a:p>
        </p:txBody>
      </p:sp>
    </p:spTree>
    <p:extLst>
      <p:ext uri="{BB962C8B-B14F-4D97-AF65-F5344CB8AC3E}">
        <p14:creationId xmlns:p14="http://schemas.microsoft.com/office/powerpoint/2010/main" val="119426790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descr="C:\Users\PQ\Downloads\پاور پوینت\Free-Powerpoint-Background2-Ghalamo\Free Powerpoint Background2-Ghalamo (1).jpg"/>
          <p:cNvPicPr>
            <a:picLocks noChangeAspect="1" noChangeArrowheads="1"/>
          </p:cNvPicPr>
          <p:nvPr/>
        </p:nvPicPr>
        <p:blipFill>
          <a:blip r:embed="rId2">
            <a:extLst>
              <a:ext uri="{BEBA8EAE-BF5A-486C-A8C5-ECC9F3942E4B}">
                <a14:imgProps xmlns:a14="http://schemas.microsoft.com/office/drawing/2010/main">
                  <a14:imgLayer r:embed="rId3">
                    <a14:imgEffect>
                      <a14:colorTemperature colorTemp="8800"/>
                    </a14:imgEffect>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8" name="Title 7"/>
          <p:cNvSpPr>
            <a:spLocks noGrp="1"/>
          </p:cNvSpPr>
          <p:nvPr>
            <p:ph type="title"/>
          </p:nvPr>
        </p:nvSpPr>
        <p:spPr>
          <a:xfrm>
            <a:off x="107504" y="1340768"/>
            <a:ext cx="8748972" cy="5112568"/>
          </a:xfrm>
        </p:spPr>
        <p:txBody>
          <a:bodyPr>
            <a:noAutofit/>
          </a:bodyPr>
          <a:lstStyle/>
          <a:p>
            <a:pPr algn="r"/>
            <a:r>
              <a:rPr lang="fa-IR" sz="3200" b="1" dirty="0" smtClean="0">
                <a:solidFill>
                  <a:schemeClr val="accent2">
                    <a:lumMod val="50000"/>
                  </a:schemeClr>
                </a:solidFill>
                <a:cs typeface="B Mitra" pitchFamily="2" charset="-78"/>
              </a:rPr>
              <a:t>*زنان </a:t>
            </a:r>
            <a:r>
              <a:rPr lang="fa-IR" sz="3200" b="1" dirty="0">
                <a:solidFill>
                  <a:schemeClr val="accent2">
                    <a:lumMod val="50000"/>
                  </a:schemeClr>
                </a:solidFill>
                <a:cs typeface="B Mitra" pitchFamily="2" charset="-78"/>
              </a:rPr>
              <a:t>و دختران به دلیل ساختار بدن، نسبت به ابتلا به</a:t>
            </a:r>
            <a:r>
              <a:rPr lang="en-US" sz="3200" b="1" dirty="0">
                <a:solidFill>
                  <a:schemeClr val="accent2">
                    <a:lumMod val="50000"/>
                  </a:schemeClr>
                </a:solidFill>
                <a:cs typeface="B Mitra" pitchFamily="2" charset="-78"/>
              </a:rPr>
              <a:t>HIV  </a:t>
            </a:r>
            <a:r>
              <a:rPr lang="fa-IR" sz="3200" b="1" dirty="0">
                <a:solidFill>
                  <a:schemeClr val="accent2">
                    <a:lumMod val="50000"/>
                  </a:schemeClr>
                </a:solidFill>
                <a:cs typeface="B Mitra" pitchFamily="2" charset="-78"/>
              </a:rPr>
              <a:t>آسیب پذیرترند. در یک تماس جنسی احتمال انتقال آلودگی از مرد آلوده به زن سالم 2.5 برابر بیشتر از انتقال از زن آلوده به مرد سالم است</a:t>
            </a:r>
            <a:r>
              <a:rPr lang="fa-IR" sz="3200" b="1" dirty="0" smtClean="0">
                <a:solidFill>
                  <a:schemeClr val="accent2">
                    <a:lumMod val="50000"/>
                  </a:schemeClr>
                </a:solidFill>
                <a:cs typeface="B Mitra" pitchFamily="2" charset="-78"/>
              </a:rPr>
              <a:t>.</a:t>
            </a:r>
            <a:br>
              <a:rPr lang="fa-IR" sz="3200" b="1" dirty="0" smtClean="0">
                <a:solidFill>
                  <a:schemeClr val="accent2">
                    <a:lumMod val="50000"/>
                  </a:schemeClr>
                </a:solidFill>
                <a:cs typeface="B Mitra" pitchFamily="2" charset="-78"/>
              </a:rPr>
            </a:br>
            <a:r>
              <a:rPr lang="fa-IR" sz="3200" b="1" dirty="0">
                <a:solidFill>
                  <a:schemeClr val="accent2">
                    <a:lumMod val="50000"/>
                  </a:schemeClr>
                </a:solidFill>
                <a:cs typeface="B Mitra" pitchFamily="2" charset="-78"/>
              </a:rPr>
              <a:t/>
            </a:r>
            <a:br>
              <a:rPr lang="fa-IR" sz="3200" b="1" dirty="0">
                <a:solidFill>
                  <a:schemeClr val="accent2">
                    <a:lumMod val="50000"/>
                  </a:schemeClr>
                </a:solidFill>
                <a:cs typeface="B Mitra" pitchFamily="2" charset="-78"/>
              </a:rPr>
            </a:br>
            <a:r>
              <a:rPr lang="fa-IR" sz="3200" b="1" dirty="0" smtClean="0">
                <a:solidFill>
                  <a:schemeClr val="accent2">
                    <a:lumMod val="50000"/>
                  </a:schemeClr>
                </a:solidFill>
                <a:cs typeface="B Mitra" pitchFamily="2" charset="-78"/>
              </a:rPr>
              <a:t>*بسیاری </a:t>
            </a:r>
            <a:r>
              <a:rPr lang="fa-IR" sz="3200" b="1" dirty="0">
                <a:solidFill>
                  <a:schemeClr val="accent2">
                    <a:lumMod val="50000"/>
                  </a:schemeClr>
                </a:solidFill>
                <a:cs typeface="B Mitra" pitchFamily="2" charset="-78"/>
              </a:rPr>
              <a:t>از زنان به دلیل وابستگی مالی و مسائل فرهنگی و سنتی، قدرت تصمیم گیری و رد تقاضای طرف مقابل را ندارند.</a:t>
            </a:r>
            <a:br>
              <a:rPr lang="fa-IR" sz="3200" b="1" dirty="0">
                <a:solidFill>
                  <a:schemeClr val="accent2">
                    <a:lumMod val="50000"/>
                  </a:schemeClr>
                </a:solidFill>
                <a:cs typeface="B Mitra" pitchFamily="2" charset="-78"/>
              </a:rPr>
            </a:br>
            <a:r>
              <a:rPr lang="fa-IR" sz="3200" b="1" dirty="0">
                <a:solidFill>
                  <a:schemeClr val="accent2">
                    <a:lumMod val="50000"/>
                  </a:schemeClr>
                </a:solidFill>
                <a:cs typeface="B Mitra" pitchFamily="2" charset="-78"/>
              </a:rPr>
              <a:t>آموزش دختران مؤثرترین راه حفاظت آنها در برابر </a:t>
            </a:r>
            <a:r>
              <a:rPr lang="en-US" sz="3200" b="1" dirty="0">
                <a:solidFill>
                  <a:schemeClr val="accent2">
                    <a:lumMod val="50000"/>
                  </a:schemeClr>
                </a:solidFill>
                <a:cs typeface="B Mitra" pitchFamily="2" charset="-78"/>
              </a:rPr>
              <a:t>HIV/AIDS </a:t>
            </a:r>
            <a:r>
              <a:rPr lang="fa-IR" sz="3200" b="1" dirty="0">
                <a:solidFill>
                  <a:schemeClr val="accent2">
                    <a:lumMod val="50000"/>
                  </a:schemeClr>
                </a:solidFill>
                <a:cs typeface="B Mitra" pitchFamily="2" charset="-78"/>
              </a:rPr>
              <a:t>است.</a:t>
            </a:r>
            <a:r>
              <a:rPr lang="fa-IR" sz="5400" b="1" dirty="0">
                <a:solidFill>
                  <a:srgbClr val="C00000"/>
                </a:solidFill>
                <a:cs typeface="B Mitra" pitchFamily="2" charset="-78"/>
              </a:rPr>
              <a:t/>
            </a:r>
            <a:br>
              <a:rPr lang="fa-IR" sz="5400" b="1" dirty="0">
                <a:solidFill>
                  <a:srgbClr val="C00000"/>
                </a:solidFill>
                <a:cs typeface="B Mitra" pitchFamily="2" charset="-78"/>
              </a:rPr>
            </a:br>
            <a:endParaRPr lang="fa-IR" sz="5400" b="1" dirty="0">
              <a:solidFill>
                <a:srgbClr val="C00000"/>
              </a:solidFill>
              <a:cs typeface="B Mitra" pitchFamily="2" charset="-78"/>
            </a:endParaRPr>
          </a:p>
        </p:txBody>
      </p:sp>
      <p:sp>
        <p:nvSpPr>
          <p:cNvPr id="6" name="Title 5"/>
          <p:cNvSpPr txBox="1">
            <a:spLocks/>
          </p:cNvSpPr>
          <p:nvPr/>
        </p:nvSpPr>
        <p:spPr>
          <a:xfrm>
            <a:off x="107504" y="0"/>
            <a:ext cx="8856984" cy="1340768"/>
          </a:xfrm>
          <a:prstGeom prst="rect">
            <a:avLst/>
          </a:prstGeom>
          <a:solidFill>
            <a:schemeClr val="accent2">
              <a:lumMod val="60000"/>
              <a:lumOff val="40000"/>
            </a:schemeClr>
          </a:solidFill>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1" fromWordArt="0" anchor="ctr" anchorCtr="0" forceAA="0" compatLnSpc="1">
            <a:prstTxWarp prst="textNoShape">
              <a:avLst/>
            </a:prstTxWarp>
            <a:noAutofit/>
          </a:bodyPr>
          <a:lstStyle>
            <a:lvl1pPr algn="ctr" defTabSz="914400" rtl="1"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fa-IR" sz="4000" dirty="0">
                <a:cs typeface="B Titr" pitchFamily="2" charset="-78"/>
              </a:rPr>
              <a:t>چرا توجه به زنان و دختران در برنامه کنترل </a:t>
            </a:r>
            <a:r>
              <a:rPr lang="en-US" sz="4000" dirty="0">
                <a:cs typeface="B Titr" pitchFamily="2" charset="-78"/>
              </a:rPr>
              <a:t>HIV/AIDS </a:t>
            </a:r>
            <a:r>
              <a:rPr lang="fa-IR" sz="4000" dirty="0">
                <a:cs typeface="B Titr" pitchFamily="2" charset="-78"/>
              </a:rPr>
              <a:t>اهمیت خاصی دارد؟</a:t>
            </a:r>
          </a:p>
        </p:txBody>
      </p:sp>
    </p:spTree>
    <p:extLst>
      <p:ext uri="{BB962C8B-B14F-4D97-AF65-F5344CB8AC3E}">
        <p14:creationId xmlns:p14="http://schemas.microsoft.com/office/powerpoint/2010/main" val="239178412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5" name="Picture 5" descr="C:\Users\PQ\Downloads\پاور پوینت\Free-Powerpoint-Background4-Ghalamo\Free Powerpoint Background4-Ghalamo (21).jpg"/>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0" y="44624"/>
            <a:ext cx="9144000" cy="681337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normAutofit/>
          </a:bodyPr>
          <a:lstStyle/>
          <a:p>
            <a:endParaRPr lang="fa-IR" sz="5400" dirty="0">
              <a:solidFill>
                <a:srgbClr val="FF0000"/>
              </a:solidFill>
              <a:cs typeface="B Titr" pitchFamily="2" charset="-78"/>
            </a:endParaRPr>
          </a:p>
        </p:txBody>
      </p:sp>
      <p:sp>
        <p:nvSpPr>
          <p:cNvPr id="3" name="Content Placeholder 2"/>
          <p:cNvSpPr>
            <a:spLocks noGrp="1"/>
          </p:cNvSpPr>
          <p:nvPr>
            <p:ph idx="1"/>
          </p:nvPr>
        </p:nvSpPr>
        <p:spPr>
          <a:xfrm>
            <a:off x="107504" y="1600200"/>
            <a:ext cx="8856984" cy="5141168"/>
          </a:xfrm>
        </p:spPr>
        <p:txBody>
          <a:bodyPr>
            <a:normAutofit/>
          </a:bodyPr>
          <a:lstStyle/>
          <a:p>
            <a:pPr algn="just"/>
            <a:r>
              <a:rPr lang="fa-IR" sz="3600" b="1" dirty="0">
                <a:solidFill>
                  <a:schemeClr val="accent2">
                    <a:lumMod val="50000"/>
                  </a:schemeClr>
                </a:solidFill>
                <a:cs typeface="B Mitra" pitchFamily="2" charset="-78"/>
              </a:rPr>
              <a:t>مراكز مشاوره بيماريهای رفتاری مراكزی هستند كه قابليت انجام خدمات آموزشی، مشاوره، پيشگيری، مراقبت و درمان گروههای در معرض خطر، پرخطر و افراد آلوده وبيمار را داشته باشد و در برنامه هاي آموزشی  برای عموم مردم جامعه مشاركت نمايد</a:t>
            </a:r>
            <a:r>
              <a:rPr lang="fa-IR" sz="3600" b="1" dirty="0" smtClean="0">
                <a:solidFill>
                  <a:schemeClr val="accent2">
                    <a:lumMod val="50000"/>
                  </a:schemeClr>
                </a:solidFill>
                <a:cs typeface="B Mitra" pitchFamily="2" charset="-78"/>
              </a:rPr>
              <a:t>.</a:t>
            </a:r>
          </a:p>
          <a:p>
            <a:pPr algn="just"/>
            <a:r>
              <a:rPr lang="fa-IR" sz="3600" b="1" dirty="0" smtClean="0">
                <a:solidFill>
                  <a:schemeClr val="accent2">
                    <a:lumMod val="50000"/>
                  </a:schemeClr>
                </a:solidFill>
                <a:ea typeface="Calibri"/>
                <a:cs typeface="B Mitra" pitchFamily="2" charset="-78"/>
              </a:rPr>
              <a:t>خدمات </a:t>
            </a:r>
            <a:r>
              <a:rPr lang="fa-IR" sz="3600" b="1" dirty="0">
                <a:solidFill>
                  <a:schemeClr val="accent2">
                    <a:lumMod val="50000"/>
                  </a:schemeClr>
                </a:solidFill>
                <a:ea typeface="Calibri"/>
                <a:cs typeface="B Mitra" pitchFamily="2" charset="-78"/>
              </a:rPr>
              <a:t>کاهش آسیب های ناشی از اعتیاد ( توزیع سرنگ، سوزن ) و ارائه کاندوم</a:t>
            </a:r>
            <a:endParaRPr lang="en-US" sz="3600" b="1" dirty="0">
              <a:solidFill>
                <a:schemeClr val="accent2">
                  <a:lumMod val="50000"/>
                </a:schemeClr>
              </a:solidFill>
              <a:cs typeface="B Mitra" pitchFamily="2" charset="-78"/>
            </a:endParaRPr>
          </a:p>
          <a:p>
            <a:endParaRPr lang="fa-IR" dirty="0"/>
          </a:p>
        </p:txBody>
      </p:sp>
      <p:sp>
        <p:nvSpPr>
          <p:cNvPr id="4" name="Rectangle 3"/>
          <p:cNvSpPr/>
          <p:nvPr/>
        </p:nvSpPr>
        <p:spPr>
          <a:xfrm>
            <a:off x="251520" y="404664"/>
            <a:ext cx="8640960" cy="1008112"/>
          </a:xfrm>
          <a:prstGeom prst="rect">
            <a:avLst/>
          </a:prstGeom>
          <a:solidFill>
            <a:schemeClr val="accent2">
              <a:lumMod val="40000"/>
              <a:lumOff val="60000"/>
            </a:schemeClr>
          </a:solidFill>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4800" dirty="0">
                <a:ea typeface="Calibri"/>
                <a:cs typeface="B Titr" pitchFamily="2" charset="-78"/>
              </a:rPr>
              <a:t>تعريف مركز مشاوره بيماريهاي رفتاري</a:t>
            </a:r>
            <a:endParaRPr lang="fa-IR" sz="4800" dirty="0">
              <a:cs typeface="B Titr" pitchFamily="2" charset="-78"/>
            </a:endParaRPr>
          </a:p>
        </p:txBody>
      </p:sp>
    </p:spTree>
    <p:extLst>
      <p:ext uri="{BB962C8B-B14F-4D97-AF65-F5344CB8AC3E}">
        <p14:creationId xmlns:p14="http://schemas.microsoft.com/office/powerpoint/2010/main" val="334817649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5" name="Picture 7" descr="C:\Users\PQ\Downloads\پاور پوینت\Free-Powerpoint-Background4-Ghalamo\Free Powerpoint Background4-Ghalamo (34).jpg"/>
          <p:cNvPicPr>
            <a:picLocks noChangeAspect="1" noChangeArrowheads="1"/>
          </p:cNvPicPr>
          <p:nvPr/>
        </p:nvPicPr>
        <p:blipFill>
          <a:blip r:embed="rId2">
            <a:duotone>
              <a:schemeClr val="bg2">
                <a:shade val="45000"/>
                <a:satMod val="135000"/>
              </a:schemeClr>
              <a:prstClr val="white"/>
            </a:duotone>
            <a:extLst>
              <a:ext uri="{BEBA8EAE-BF5A-486C-A8C5-ECC9F3942E4B}">
                <a14:imgProps xmlns:a14="http://schemas.microsoft.com/office/drawing/2010/main">
                  <a14:imgLayer r:embed="rId3">
                    <a14:imgEffect>
                      <a14:sharpenSoften amount="50000"/>
                    </a14:imgEffect>
                    <a14:imgEffect>
                      <a14:saturation sat="0"/>
                    </a14:imgEffect>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blipFill>
            <a:blip r:embed="rId4">
              <a:duotone>
                <a:schemeClr val="bg2">
                  <a:shade val="45000"/>
                  <a:satMod val="135000"/>
                </a:schemeClr>
                <a:prstClr val="white"/>
              </a:duotone>
            </a:blip>
            <a:tile tx="0" ty="0" sx="100000" sy="100000" flip="none" algn="tl"/>
          </a:blipFill>
          <a:extLst/>
        </p:spPr>
      </p:pic>
      <p:sp>
        <p:nvSpPr>
          <p:cNvPr id="4" name="Title 3"/>
          <p:cNvSpPr>
            <a:spLocks noGrp="1"/>
          </p:cNvSpPr>
          <p:nvPr>
            <p:ph type="title" idx="4294967295"/>
          </p:nvPr>
        </p:nvSpPr>
        <p:spPr>
          <a:xfrm>
            <a:off x="287524" y="1556793"/>
            <a:ext cx="8568952" cy="5127450"/>
          </a:xfrm>
        </p:spPr>
        <p:txBody>
          <a:bodyPr>
            <a:noAutofit/>
          </a:bodyPr>
          <a:lstStyle/>
          <a:p>
            <a:pPr lvl="0" algn="r" fontAlgn="base"/>
            <a:r>
              <a:rPr lang="en-US" sz="2000" dirty="0"/>
              <a:t/>
            </a:r>
            <a:br>
              <a:rPr lang="en-US" sz="2000" dirty="0"/>
            </a:br>
            <a:r>
              <a:rPr lang="fa-IR" sz="3200" b="1" dirty="0" smtClean="0">
                <a:solidFill>
                  <a:schemeClr val="accent2">
                    <a:lumMod val="50000"/>
                  </a:schemeClr>
                </a:solidFill>
                <a:cs typeface="B Mitra" pitchFamily="2" charset="-78"/>
              </a:rPr>
              <a:t>1) گروه </a:t>
            </a:r>
            <a:r>
              <a:rPr lang="fa-IR" sz="3200" b="1" dirty="0">
                <a:solidFill>
                  <a:schemeClr val="accent2">
                    <a:lumMod val="50000"/>
                  </a:schemeClr>
                </a:solidFill>
                <a:cs typeface="B Mitra" pitchFamily="2" charset="-78"/>
              </a:rPr>
              <a:t>هایی که در معرض بیشترین خطر برای ابتلای به اچ‌آی‌وی هستند (شامل مصرف کنندگان تزریقی مواد مخدر، افراد دارای ارتباط جنسی غیر ایمن و محافظت نشده )</a:t>
            </a:r>
            <a:r>
              <a:rPr lang="en-US" sz="3200" b="1" dirty="0">
                <a:solidFill>
                  <a:schemeClr val="accent2">
                    <a:lumMod val="50000"/>
                  </a:schemeClr>
                </a:solidFill>
                <a:cs typeface="B Mitra" pitchFamily="2" charset="-78"/>
              </a:rPr>
              <a:t/>
            </a:r>
            <a:br>
              <a:rPr lang="en-US" sz="3200" b="1" dirty="0">
                <a:solidFill>
                  <a:schemeClr val="accent2">
                    <a:lumMod val="50000"/>
                  </a:schemeClr>
                </a:solidFill>
                <a:cs typeface="B Mitra" pitchFamily="2" charset="-78"/>
              </a:rPr>
            </a:br>
            <a:r>
              <a:rPr lang="fa-IR" sz="3200" b="1" dirty="0" smtClean="0">
                <a:solidFill>
                  <a:schemeClr val="accent2">
                    <a:lumMod val="50000"/>
                  </a:schemeClr>
                </a:solidFill>
                <a:cs typeface="B Mitra" pitchFamily="2" charset="-78"/>
              </a:rPr>
              <a:t>2)مبتلایان </a:t>
            </a:r>
            <a:r>
              <a:rPr lang="fa-IR" sz="3200" b="1" dirty="0">
                <a:solidFill>
                  <a:schemeClr val="accent2">
                    <a:lumMod val="50000"/>
                  </a:schemeClr>
                </a:solidFill>
                <a:cs typeface="B Mitra" pitchFamily="2" charset="-78"/>
              </a:rPr>
              <a:t>به </a:t>
            </a:r>
            <a:r>
              <a:rPr lang="fa-IR" sz="3200" b="1" dirty="0" smtClean="0">
                <a:solidFill>
                  <a:schemeClr val="accent2">
                    <a:lumMod val="50000"/>
                  </a:schemeClr>
                </a:solidFill>
                <a:cs typeface="B Mitra" pitchFamily="2" charset="-78"/>
              </a:rPr>
              <a:t>اچ‌آی‌وی،</a:t>
            </a:r>
            <a:r>
              <a:rPr lang="fa-IR" sz="3200" b="1" dirty="0">
                <a:solidFill>
                  <a:schemeClr val="accent2">
                    <a:lumMod val="50000"/>
                  </a:schemeClr>
                </a:solidFill>
                <a:cs typeface="B Mitra" pitchFamily="2" charset="-78"/>
              </a:rPr>
              <a:t> ایدز و خانواده های آنها</a:t>
            </a:r>
            <a:r>
              <a:rPr lang="en-US" sz="3200" b="1" dirty="0">
                <a:solidFill>
                  <a:schemeClr val="accent2">
                    <a:lumMod val="50000"/>
                  </a:schemeClr>
                </a:solidFill>
                <a:cs typeface="B Mitra" pitchFamily="2" charset="-78"/>
              </a:rPr>
              <a:t/>
            </a:r>
            <a:br>
              <a:rPr lang="en-US" sz="3200" b="1" dirty="0">
                <a:solidFill>
                  <a:schemeClr val="accent2">
                    <a:lumMod val="50000"/>
                  </a:schemeClr>
                </a:solidFill>
                <a:cs typeface="B Mitra" pitchFamily="2" charset="-78"/>
              </a:rPr>
            </a:br>
            <a:r>
              <a:rPr lang="fa-IR" sz="3200" b="1" dirty="0" smtClean="0">
                <a:solidFill>
                  <a:schemeClr val="accent2">
                    <a:lumMod val="50000"/>
                  </a:schemeClr>
                </a:solidFill>
                <a:cs typeface="B Mitra" pitchFamily="2" charset="-78"/>
              </a:rPr>
              <a:t>3) افراد </a:t>
            </a:r>
            <a:r>
              <a:rPr lang="fa-IR" sz="3200" b="1" dirty="0">
                <a:solidFill>
                  <a:schemeClr val="accent2">
                    <a:lumMod val="50000"/>
                  </a:schemeClr>
                </a:solidFill>
                <a:cs typeface="B Mitra" pitchFamily="2" charset="-78"/>
              </a:rPr>
              <a:t>مبتلا به بیماری های آمیزشی</a:t>
            </a:r>
            <a:r>
              <a:rPr lang="en-US" sz="3200" b="1" dirty="0">
                <a:solidFill>
                  <a:schemeClr val="accent2">
                    <a:lumMod val="50000"/>
                  </a:schemeClr>
                </a:solidFill>
                <a:cs typeface="B Mitra" pitchFamily="2" charset="-78"/>
              </a:rPr>
              <a:t/>
            </a:r>
            <a:br>
              <a:rPr lang="en-US" sz="3200" b="1" dirty="0">
                <a:solidFill>
                  <a:schemeClr val="accent2">
                    <a:lumMod val="50000"/>
                  </a:schemeClr>
                </a:solidFill>
                <a:cs typeface="B Mitra" pitchFamily="2" charset="-78"/>
              </a:rPr>
            </a:br>
            <a:r>
              <a:rPr lang="fa-IR" sz="3200" b="1" dirty="0" smtClean="0">
                <a:solidFill>
                  <a:schemeClr val="accent2">
                    <a:lumMod val="50000"/>
                  </a:schemeClr>
                </a:solidFill>
                <a:cs typeface="B Mitra" pitchFamily="2" charset="-78"/>
              </a:rPr>
              <a:t>4) افراد </a:t>
            </a:r>
            <a:r>
              <a:rPr lang="fa-IR" sz="3200" b="1" dirty="0">
                <a:solidFill>
                  <a:schemeClr val="accent2">
                    <a:lumMod val="50000"/>
                  </a:schemeClr>
                </a:solidFill>
                <a:cs typeface="B Mitra" pitchFamily="2" charset="-78"/>
              </a:rPr>
              <a:t>تماس یافته با خون و ترشحات آلوده به اچ‌آی‌وی</a:t>
            </a:r>
            <a:r>
              <a:rPr lang="en-US" sz="3600" dirty="0"/>
              <a:t/>
            </a:r>
            <a:br>
              <a:rPr lang="en-US" sz="3600" dirty="0"/>
            </a:br>
            <a:r>
              <a:rPr lang="fa-IR" sz="3600" dirty="0">
                <a:solidFill>
                  <a:srgbClr val="FF0000"/>
                </a:solidFill>
                <a:cs typeface="B Titr" pitchFamily="2" charset="-78"/>
              </a:rPr>
              <a:t/>
            </a:r>
            <a:br>
              <a:rPr lang="fa-IR" sz="3600" dirty="0">
                <a:solidFill>
                  <a:srgbClr val="FF0000"/>
                </a:solidFill>
                <a:cs typeface="B Titr" pitchFamily="2" charset="-78"/>
              </a:rPr>
            </a:br>
            <a:endParaRPr lang="fa-IR" sz="3600" dirty="0">
              <a:cs typeface="2  Mitra" pitchFamily="2" charset="-78"/>
            </a:endParaRPr>
          </a:p>
        </p:txBody>
      </p:sp>
      <p:sp>
        <p:nvSpPr>
          <p:cNvPr id="3" name="Rectangle 2"/>
          <p:cNvSpPr/>
          <p:nvPr/>
        </p:nvSpPr>
        <p:spPr>
          <a:xfrm>
            <a:off x="179512" y="548680"/>
            <a:ext cx="8568952" cy="864096"/>
          </a:xfrm>
          <a:prstGeom prst="rect">
            <a:avLst/>
          </a:prstGeom>
          <a:solidFill>
            <a:schemeClr val="accent2">
              <a:lumMod val="40000"/>
              <a:lumOff val="60000"/>
            </a:schemeClr>
          </a:solidFill>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4800" dirty="0">
                <a:cs typeface="B Titr" pitchFamily="2" charset="-78"/>
              </a:rPr>
              <a:t>گروههاي هدف در امر مقابله با ايدز</a:t>
            </a:r>
            <a:r>
              <a:rPr lang="en-US" sz="4400" dirty="0"/>
              <a:t> </a:t>
            </a:r>
            <a:endParaRPr lang="fa-IR" sz="4400" dirty="0">
              <a:cs typeface="B Titr" pitchFamily="2" charset="-78"/>
            </a:endParaRPr>
          </a:p>
        </p:txBody>
      </p:sp>
      <p:pic>
        <p:nvPicPr>
          <p:cNvPr id="1027" name="Picture 3" descr="C:\Users\PQ\Desktop\ایدز\images (23).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 y="5517232"/>
            <a:ext cx="2051719" cy="1340768"/>
          </a:xfrm>
          <a:prstGeom prst="rect">
            <a:avLst/>
          </a:prstGeom>
          <a:noFill/>
          <a:effectLst>
            <a:softEdge rad="63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757714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50" name="Picture 6" descr="C:\Users\PQ\Downloads\پاور پوینت\Free-Powerpoint-Background4-Ghalamo\Free Powerpoint Background4-Ghalamo (20).jpg"/>
          <p:cNvPicPr>
            <a:picLocks noChangeAspect="1" noChangeArrowheads="1"/>
          </p:cNvPicPr>
          <p:nvPr/>
        </p:nvPicPr>
        <p:blipFill>
          <a:blip r:embed="rId2">
            <a:duotone>
              <a:schemeClr val="accent2">
                <a:shade val="45000"/>
                <a:satMod val="135000"/>
              </a:schemeClr>
              <a:prstClr val="white"/>
            </a:duotone>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0" y="7938"/>
            <a:ext cx="9144000" cy="6850062"/>
          </a:xfrm>
          <a:prstGeom prst="rect">
            <a:avLst/>
          </a:prstGeom>
          <a:noFill/>
          <a:extLst>
            <a:ext uri="{909E8E84-426E-40DD-AFC4-6F175D3DCCD1}">
              <a14:hiddenFill xmlns:a14="http://schemas.microsoft.com/office/drawing/2010/main">
                <a:solidFill>
                  <a:srgbClr val="FFFFFF"/>
                </a:solidFill>
              </a14:hiddenFill>
            </a:ext>
          </a:extLst>
        </p:spPr>
      </p:pic>
      <p:sp>
        <p:nvSpPr>
          <p:cNvPr id="4" name="AutoShape 4" descr="ÙØªÛØ¬Ù ØªØµÙÛØ±Û Ø¨Ø±Ø§Û ÙØ§Ø¯Ø±Û Ø²Ù Ø¨Ø±Ø§Û Ø´ÙÙØ±Ø´"/>
          <p:cNvSpPr>
            <a:spLocks noChangeAspect="1" noChangeArrowheads="1"/>
          </p:cNvSpPr>
          <p:nvPr/>
        </p:nvSpPr>
        <p:spPr bwMode="auto">
          <a:xfrm>
            <a:off x="8923338"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a-IR"/>
          </a:p>
        </p:txBody>
      </p:sp>
      <p:sp>
        <p:nvSpPr>
          <p:cNvPr id="3" name="Content Placeholder 2"/>
          <p:cNvSpPr>
            <a:spLocks noGrp="1"/>
          </p:cNvSpPr>
          <p:nvPr>
            <p:ph idx="1"/>
          </p:nvPr>
        </p:nvSpPr>
        <p:spPr>
          <a:xfrm>
            <a:off x="107504" y="1600200"/>
            <a:ext cx="8815834" cy="5069160"/>
          </a:xfrm>
        </p:spPr>
        <p:txBody>
          <a:bodyPr/>
          <a:lstStyle/>
          <a:p>
            <a:pPr algn="ctr"/>
            <a:r>
              <a:rPr lang="fa-IR" b="1" dirty="0">
                <a:solidFill>
                  <a:schemeClr val="accent2">
                    <a:lumMod val="50000"/>
                  </a:schemeClr>
                </a:solidFill>
                <a:cs typeface="B Nazanin" pitchFamily="2" charset="-78"/>
              </a:rPr>
              <a:t>مهمترین راه آلودگی به این عفونت ارتباط جنسی پر خطر است. بنابراین خویشتنداری و پرهیز از روابط </a:t>
            </a:r>
            <a:r>
              <a:rPr lang="fa-IR" b="1" dirty="0" smtClean="0">
                <a:solidFill>
                  <a:schemeClr val="accent2">
                    <a:lumMod val="50000"/>
                  </a:schemeClr>
                </a:solidFill>
                <a:cs typeface="B Nazanin" pitchFamily="2" charset="-78"/>
              </a:rPr>
              <a:t>جنسی نامشروع ضروری است.</a:t>
            </a:r>
            <a:endParaRPr lang="fa-IR" b="1" dirty="0">
              <a:solidFill>
                <a:schemeClr val="accent2">
                  <a:lumMod val="50000"/>
                </a:schemeClr>
              </a:solidFill>
              <a:cs typeface="B Nazanin" pitchFamily="2" charset="-78"/>
            </a:endParaRPr>
          </a:p>
        </p:txBody>
      </p:sp>
      <p:pic>
        <p:nvPicPr>
          <p:cNvPr id="8" name="Picture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7504" y="3717032"/>
            <a:ext cx="4283968" cy="2952328"/>
          </a:xfrm>
          <a:prstGeom prst="rect">
            <a:avLst/>
          </a:prstGeom>
          <a:noFill/>
          <a:ln>
            <a:noFill/>
          </a:ln>
          <a:effectLst>
            <a:outerShdw dist="35921" dir="2700000" algn="ctr" rotWithShape="0">
              <a:schemeClr val="bg2"/>
            </a:outerShdw>
            <a:softEdge rad="63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2" descr="ÙØªÛØ¬Ù ØªØµÙÛØ±Û Ø¨Ø±Ø§Û Ø¹Ø§Ø´ÙØ§ÙÙ Ú©Ø§Ø±ØªÙÙÛ"/>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00192" y="3717032"/>
            <a:ext cx="2381250" cy="2808312"/>
          </a:xfrm>
          <a:prstGeom prst="rect">
            <a:avLst/>
          </a:prstGeom>
          <a:noFill/>
          <a:effectLst>
            <a:softEdge rad="63500"/>
          </a:effectLst>
          <a:extLst>
            <a:ext uri="{909E8E84-426E-40DD-AFC4-6F175D3DCCD1}">
              <a14:hiddenFill xmlns:a14="http://schemas.microsoft.com/office/drawing/2010/main">
                <a:solidFill>
                  <a:srgbClr val="FFFFFF"/>
                </a:solidFill>
              </a14:hiddenFill>
            </a:ext>
          </a:extLst>
        </p:spPr>
      </p:pic>
      <p:sp>
        <p:nvSpPr>
          <p:cNvPr id="10" name="Title 5"/>
          <p:cNvSpPr txBox="1">
            <a:spLocks/>
          </p:cNvSpPr>
          <p:nvPr/>
        </p:nvSpPr>
        <p:spPr>
          <a:xfrm>
            <a:off x="107504" y="0"/>
            <a:ext cx="8815834" cy="1340768"/>
          </a:xfrm>
          <a:prstGeom prst="rect">
            <a:avLst/>
          </a:prstGeom>
          <a:solidFill>
            <a:schemeClr val="accent2">
              <a:lumMod val="40000"/>
              <a:lumOff val="60000"/>
            </a:schemeClr>
          </a:solidFill>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1" fromWordArt="0" anchor="ctr" anchorCtr="0" forceAA="0" compatLnSpc="1">
            <a:prstTxWarp prst="textNoShape">
              <a:avLst/>
            </a:prstTxWarp>
            <a:noAutofit/>
          </a:bodyPr>
          <a:lstStyle>
            <a:lvl1pPr algn="ctr" defTabSz="914400" rtl="1"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fa-IR" sz="4000" dirty="0" smtClean="0">
                <a:cs typeface="B Titr" pitchFamily="2" charset="-78"/>
              </a:rPr>
              <a:t>مهمترین اقدام در کنترل بیماری </a:t>
            </a:r>
            <a:r>
              <a:rPr lang="fa-IR" sz="4000" dirty="0" smtClean="0">
                <a:solidFill>
                  <a:srgbClr val="C00000"/>
                </a:solidFill>
                <a:cs typeface="B Titr" pitchFamily="2" charset="-78"/>
              </a:rPr>
              <a:t>ایدز</a:t>
            </a:r>
            <a:r>
              <a:rPr lang="fa-IR" sz="4000" dirty="0" smtClean="0">
                <a:cs typeface="B Titr" pitchFamily="2" charset="-78"/>
              </a:rPr>
              <a:t> پیشگیری است</a:t>
            </a:r>
            <a:endParaRPr lang="fa-IR" sz="4000" dirty="0">
              <a:cs typeface="B Titr" pitchFamily="2" charset="-78"/>
            </a:endParaRPr>
          </a:p>
        </p:txBody>
      </p:sp>
    </p:spTree>
    <p:extLst>
      <p:ext uri="{BB962C8B-B14F-4D97-AF65-F5344CB8AC3E}">
        <p14:creationId xmlns:p14="http://schemas.microsoft.com/office/powerpoint/2010/main" val="401497060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50" name="Picture 6" descr="C:\Users\PQ\Downloads\پاور پوینت\Free-Powerpoint-Background4-Ghalamo\Free Powerpoint Background4-Ghalamo (20).jpg"/>
          <p:cNvPicPr>
            <a:picLocks noChangeAspect="1" noChangeArrowheads="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0" y="7938"/>
            <a:ext cx="9144000" cy="685006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179512" y="274638"/>
            <a:ext cx="8743826" cy="1143000"/>
          </a:xfrm>
          <a:solidFill>
            <a:schemeClr val="accent2">
              <a:lumMod val="40000"/>
              <a:lumOff val="60000"/>
            </a:schemeClr>
          </a:solidFill>
        </p:spPr>
        <p:txBody>
          <a:bodyPr>
            <a:noAutofit/>
          </a:bodyPr>
          <a:lstStyle/>
          <a:p>
            <a:r>
              <a:rPr lang="fa-IR" sz="4000" b="1" dirty="0">
                <a:solidFill>
                  <a:schemeClr val="bg1"/>
                </a:solidFill>
                <a:cs typeface="B Titr" pitchFamily="2" charset="-78"/>
              </a:rPr>
              <a:t>مهمترین اقدام در کنترل بیماری </a:t>
            </a:r>
            <a:r>
              <a:rPr lang="fa-IR" sz="4000" b="1" dirty="0">
                <a:solidFill>
                  <a:srgbClr val="FF0000"/>
                </a:solidFill>
                <a:cs typeface="B Titr" pitchFamily="2" charset="-78"/>
              </a:rPr>
              <a:t>ایدز</a:t>
            </a:r>
            <a:r>
              <a:rPr lang="fa-IR" sz="4000" b="1" dirty="0">
                <a:solidFill>
                  <a:schemeClr val="bg1"/>
                </a:solidFill>
                <a:cs typeface="B Titr" pitchFamily="2" charset="-78"/>
              </a:rPr>
              <a:t> پیشگیری است</a:t>
            </a:r>
          </a:p>
        </p:txBody>
      </p:sp>
      <p:sp>
        <p:nvSpPr>
          <p:cNvPr id="4" name="AutoShape 4" descr="ÙØªÛØ¬Ù ØªØµÙÛØ±Û Ø¨Ø±Ø§Û ÙØ§Ø¯Ø±Û Ø²Ù Ø¨Ø±Ø§Û Ø´ÙÙØ±Ø´"/>
          <p:cNvSpPr>
            <a:spLocks noChangeAspect="1" noChangeArrowheads="1"/>
          </p:cNvSpPr>
          <p:nvPr/>
        </p:nvSpPr>
        <p:spPr bwMode="auto">
          <a:xfrm>
            <a:off x="8923338"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a-IR"/>
          </a:p>
        </p:txBody>
      </p:sp>
      <p:sp>
        <p:nvSpPr>
          <p:cNvPr id="3" name="Content Placeholder 2"/>
          <p:cNvSpPr>
            <a:spLocks noGrp="1"/>
          </p:cNvSpPr>
          <p:nvPr>
            <p:ph idx="1"/>
          </p:nvPr>
        </p:nvSpPr>
        <p:spPr/>
        <p:txBody>
          <a:bodyPr/>
          <a:lstStyle/>
          <a:p>
            <a:pPr algn="ctr"/>
            <a:r>
              <a:rPr lang="fa-IR" b="1" dirty="0">
                <a:solidFill>
                  <a:schemeClr val="accent2">
                    <a:lumMod val="50000"/>
                  </a:schemeClr>
                </a:solidFill>
                <a:cs typeface="B Nazanin" pitchFamily="2" charset="-78"/>
              </a:rPr>
              <a:t>عدم استفاده از مواد </a:t>
            </a:r>
            <a:r>
              <a:rPr lang="fa-IR" b="1" dirty="0" smtClean="0">
                <a:solidFill>
                  <a:schemeClr val="accent2">
                    <a:lumMod val="50000"/>
                  </a:schemeClr>
                </a:solidFill>
                <a:cs typeface="B Nazanin" pitchFamily="2" charset="-78"/>
              </a:rPr>
              <a:t>مخدر </a:t>
            </a:r>
            <a:r>
              <a:rPr lang="fa-IR" b="1" dirty="0">
                <a:solidFill>
                  <a:schemeClr val="accent2">
                    <a:lumMod val="50000"/>
                  </a:schemeClr>
                </a:solidFill>
                <a:cs typeface="B Nazanin" pitchFamily="2" charset="-78"/>
              </a:rPr>
              <a:t>و مواد روانگردان  ضروری است چون مصرف هر نوع مواد مخدر غیر طبیعی  احتمال آلودگی به این عفونت را افزایش میدهد.</a:t>
            </a:r>
          </a:p>
        </p:txBody>
      </p:sp>
      <p:pic>
        <p:nvPicPr>
          <p:cNvPr id="1027" name="Picture 3" descr="C:\Users\PQ\Desktop\download.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63688" y="3432969"/>
            <a:ext cx="5616624" cy="3092375"/>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205085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PQ\Downloads\پاور پوینت\Free-Powerpoint-Background3-Ghalamo\Free Powerpoint Background3-Ghalamo (10).jpg"/>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solidFill>
            <a:schemeClr val="accent2">
              <a:lumMod val="40000"/>
              <a:lumOff val="60000"/>
            </a:schemeClr>
          </a:solidFill>
        </p:spPr>
        <p:txBody>
          <a:bodyPr>
            <a:noAutofit/>
          </a:bodyPr>
          <a:lstStyle/>
          <a:p>
            <a:r>
              <a:rPr lang="fa-IR" b="1" dirty="0">
                <a:solidFill>
                  <a:schemeClr val="bg1"/>
                </a:solidFill>
                <a:cs typeface="B Titr" pitchFamily="2" charset="-78"/>
              </a:rPr>
              <a:t>مهمترین اقدام در کنترل بیماری </a:t>
            </a:r>
            <a:r>
              <a:rPr lang="fa-IR" b="1" dirty="0">
                <a:solidFill>
                  <a:srgbClr val="C00000"/>
                </a:solidFill>
                <a:cs typeface="B Titr" pitchFamily="2" charset="-78"/>
              </a:rPr>
              <a:t>ایدز</a:t>
            </a:r>
            <a:r>
              <a:rPr lang="fa-IR" b="1" dirty="0">
                <a:solidFill>
                  <a:schemeClr val="bg1"/>
                </a:solidFill>
                <a:cs typeface="B Titr" pitchFamily="2" charset="-78"/>
              </a:rPr>
              <a:t> پیشگیری است</a:t>
            </a:r>
            <a:endParaRPr lang="fa-IR" dirty="0">
              <a:solidFill>
                <a:schemeClr val="bg1"/>
              </a:solidFill>
              <a:cs typeface="B Titr" pitchFamily="2" charset="-78"/>
            </a:endParaRPr>
          </a:p>
        </p:txBody>
      </p:sp>
      <p:sp>
        <p:nvSpPr>
          <p:cNvPr id="3" name="Content Placeholder 2"/>
          <p:cNvSpPr>
            <a:spLocks noGrp="1"/>
          </p:cNvSpPr>
          <p:nvPr>
            <p:ph idx="1"/>
          </p:nvPr>
        </p:nvSpPr>
        <p:spPr/>
        <p:txBody>
          <a:bodyPr>
            <a:normAutofit/>
          </a:bodyPr>
          <a:lstStyle/>
          <a:p>
            <a:pPr algn="ctr"/>
            <a:r>
              <a:rPr lang="fa-IR" sz="3600" b="1" dirty="0">
                <a:solidFill>
                  <a:schemeClr val="accent2">
                    <a:lumMod val="50000"/>
                  </a:schemeClr>
                </a:solidFill>
                <a:cs typeface="B Nazanin" pitchFamily="2" charset="-78"/>
              </a:rPr>
              <a:t>عدم استفاده مشترک از وسایل شخصی(سرنگ و سوزن، تیغ اصلاح، مسواک، وسائل </a:t>
            </a:r>
            <a:r>
              <a:rPr lang="fa-IR" sz="3600" b="1" dirty="0" smtClean="0">
                <a:solidFill>
                  <a:schemeClr val="accent2">
                    <a:lumMod val="50000"/>
                  </a:schemeClr>
                </a:solidFill>
                <a:cs typeface="B Nazanin" pitchFamily="2" charset="-78"/>
              </a:rPr>
              <a:t>خالکوبی، کاشت ناخن)</a:t>
            </a:r>
            <a:endParaRPr lang="fa-IR" sz="3600" b="1" dirty="0">
              <a:solidFill>
                <a:schemeClr val="accent2">
                  <a:lumMod val="50000"/>
                </a:schemeClr>
              </a:solidFill>
              <a:cs typeface="B Nazanin" pitchFamily="2" charset="-78"/>
            </a:endParaRPr>
          </a:p>
        </p:txBody>
      </p:sp>
      <p:pic>
        <p:nvPicPr>
          <p:cNvPr id="5122" name="Picture 2" descr="C:\Users\PQ\Desktop\images (1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560" y="3443754"/>
            <a:ext cx="3744416" cy="2376264"/>
          </a:xfrm>
          <a:prstGeom prst="rect">
            <a:avLst/>
          </a:prstGeom>
          <a:noFill/>
          <a:effectLst>
            <a:softEdge rad="63500"/>
          </a:effectLst>
          <a:extLst>
            <a:ext uri="{909E8E84-426E-40DD-AFC4-6F175D3DCCD1}">
              <a14:hiddenFill xmlns:a14="http://schemas.microsoft.com/office/drawing/2010/main">
                <a:solidFill>
                  <a:srgbClr val="FFFFFF"/>
                </a:solidFill>
              </a14:hiddenFill>
            </a:ext>
          </a:extLst>
        </p:spPr>
      </p:pic>
      <p:pic>
        <p:nvPicPr>
          <p:cNvPr id="2050" name="Picture 2" descr="C:\Users\PQ\Desktop\ایدز\New folder\images (12).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20072" y="3443754"/>
            <a:ext cx="3028950" cy="2376264"/>
          </a:xfrm>
          <a:prstGeom prst="rect">
            <a:avLst/>
          </a:prstGeom>
          <a:noFill/>
          <a:effectLst>
            <a:softEdge rad="63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475801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p:cNvSpPr>
            <a:spLocks noGrp="1"/>
          </p:cNvSpPr>
          <p:nvPr>
            <p:ph sz="half" idx="2"/>
          </p:nvPr>
        </p:nvSpPr>
        <p:spPr>
          <a:xfrm>
            <a:off x="3203848" y="1412776"/>
            <a:ext cx="5688632" cy="5256584"/>
          </a:xfrm>
        </p:spPr>
        <p:txBody>
          <a:bodyPr>
            <a:normAutofit/>
          </a:bodyPr>
          <a:lstStyle/>
          <a:p>
            <a:pPr marL="0" indent="0" algn="just">
              <a:lnSpc>
                <a:spcPct val="120000"/>
              </a:lnSpc>
              <a:spcAft>
                <a:spcPts val="1200"/>
              </a:spcAft>
              <a:buNone/>
            </a:pPr>
            <a:r>
              <a:rPr lang="fa-IR" b="1" dirty="0" smtClean="0">
                <a:solidFill>
                  <a:schemeClr val="accent2">
                    <a:lumMod val="50000"/>
                  </a:schemeClr>
                </a:solidFill>
                <a:cs typeface="B Mitra" pitchFamily="2" charset="-78"/>
              </a:rPr>
              <a:t>*ورود از دوران كودكي به نوجواني و بلوغ يكي از دشوار ترين مراحل زندگي بشر است . </a:t>
            </a:r>
            <a:endParaRPr lang="en-US" b="1" dirty="0" smtClean="0">
              <a:solidFill>
                <a:schemeClr val="accent2">
                  <a:lumMod val="50000"/>
                </a:schemeClr>
              </a:solidFill>
              <a:cs typeface="B Mitra" pitchFamily="2" charset="-78"/>
            </a:endParaRPr>
          </a:p>
          <a:p>
            <a:pPr marL="0" indent="0" algn="just">
              <a:lnSpc>
                <a:spcPct val="120000"/>
              </a:lnSpc>
              <a:spcAft>
                <a:spcPts val="1200"/>
              </a:spcAft>
              <a:buNone/>
            </a:pPr>
            <a:r>
              <a:rPr lang="fa-IR" b="1" dirty="0" smtClean="0">
                <a:solidFill>
                  <a:schemeClr val="accent2">
                    <a:lumMod val="50000"/>
                  </a:schemeClr>
                </a:solidFill>
                <a:cs typeface="B Mitra" pitchFamily="2" charset="-78"/>
              </a:rPr>
              <a:t>* در اين سنين نوجوان نياز به مراقبت هاي ويژه دارد ، احتمال اينكه يك نوجوان خود را درمعرض ابتلاي به </a:t>
            </a:r>
            <a:r>
              <a:rPr lang="en-US" b="1" dirty="0" smtClean="0">
                <a:solidFill>
                  <a:schemeClr val="accent2">
                    <a:lumMod val="50000"/>
                  </a:schemeClr>
                </a:solidFill>
                <a:cs typeface="B Mitra" pitchFamily="2" charset="-78"/>
              </a:rPr>
              <a:t>HIV</a:t>
            </a:r>
            <a:r>
              <a:rPr lang="fa-IR" b="1" dirty="0" smtClean="0">
                <a:solidFill>
                  <a:schemeClr val="accent2">
                    <a:lumMod val="50000"/>
                  </a:schemeClr>
                </a:solidFill>
                <a:cs typeface="B Mitra" pitchFamily="2" charset="-78"/>
              </a:rPr>
              <a:t> و بيماري هاي آميزشي بداند خيلي كم است و بهمين جهت هم احتمال اينكه خودش براي مشاوره و آزمايش و دريافت خدمات بهداشتي و درماني مراجعه كند خيلي كم است.</a:t>
            </a:r>
            <a:r>
              <a:rPr lang="en-US" b="1" dirty="0" smtClean="0">
                <a:solidFill>
                  <a:schemeClr val="accent2">
                    <a:lumMod val="50000"/>
                  </a:schemeClr>
                </a:solidFill>
                <a:cs typeface="B Mitra" pitchFamily="2" charset="-78"/>
              </a:rPr>
              <a:t>  </a:t>
            </a:r>
            <a:endParaRPr lang="en-US" dirty="0">
              <a:solidFill>
                <a:schemeClr val="accent2">
                  <a:lumMod val="50000"/>
                </a:schemeClr>
              </a:solidFill>
            </a:endParaRPr>
          </a:p>
        </p:txBody>
      </p:sp>
      <p:pic>
        <p:nvPicPr>
          <p:cNvPr id="2050" name="Picture 2"/>
          <p:cNvPicPr>
            <a:picLocks noChangeAspect="1" noChangeArrowheads="1"/>
          </p:cNvPicPr>
          <p:nvPr/>
        </p:nvPicPr>
        <p:blipFill>
          <a:blip r:embed="rId2" cstate="print"/>
          <a:srcRect/>
          <a:stretch>
            <a:fillRect/>
          </a:stretch>
        </p:blipFill>
        <p:spPr bwMode="auto">
          <a:xfrm>
            <a:off x="467544" y="2204864"/>
            <a:ext cx="2592288" cy="4032448"/>
          </a:xfrm>
          <a:prstGeom prst="rect">
            <a:avLst/>
          </a:prstGeom>
          <a:noFill/>
          <a:ln w="9525">
            <a:noFill/>
            <a:miter lim="800000"/>
            <a:headEnd/>
            <a:tailEnd/>
          </a:ln>
          <a:effectLst/>
        </p:spPr>
      </p:pic>
      <p:sp>
        <p:nvSpPr>
          <p:cNvPr id="4" name="Title 1"/>
          <p:cNvSpPr>
            <a:spLocks noGrp="1"/>
          </p:cNvSpPr>
          <p:nvPr>
            <p:ph type="title"/>
          </p:nvPr>
        </p:nvSpPr>
        <p:spPr>
          <a:xfrm>
            <a:off x="251520" y="274638"/>
            <a:ext cx="8568952" cy="1066130"/>
          </a:xfrm>
          <a:solidFill>
            <a:schemeClr val="accent2">
              <a:lumMod val="40000"/>
              <a:lumOff val="60000"/>
            </a:schemeClr>
          </a:solidFill>
        </p:spPr>
        <p:style>
          <a:lnRef idx="1">
            <a:schemeClr val="accent1"/>
          </a:lnRef>
          <a:fillRef idx="2">
            <a:schemeClr val="accent1"/>
          </a:fillRef>
          <a:effectRef idx="1">
            <a:schemeClr val="accent1"/>
          </a:effectRef>
          <a:fontRef idx="minor">
            <a:schemeClr val="dk1"/>
          </a:fontRef>
        </p:style>
        <p:txBody>
          <a:bodyPr>
            <a:noAutofit/>
          </a:bodyPr>
          <a:lstStyle/>
          <a:p>
            <a:r>
              <a:rPr lang="fa-IR" sz="4000" dirty="0">
                <a:solidFill>
                  <a:schemeClr val="bg1"/>
                </a:solidFill>
                <a:cs typeface="B Titr" pitchFamily="2" charset="-78"/>
              </a:rPr>
              <a:t>مهمترین اقدام در کنترل بیماری </a:t>
            </a:r>
            <a:r>
              <a:rPr lang="fa-IR" sz="4000" dirty="0">
                <a:solidFill>
                  <a:srgbClr val="C00000"/>
                </a:solidFill>
                <a:cs typeface="B Titr" pitchFamily="2" charset="-78"/>
              </a:rPr>
              <a:t>ایدز</a:t>
            </a:r>
            <a:r>
              <a:rPr lang="fa-IR" sz="4000" dirty="0">
                <a:solidFill>
                  <a:schemeClr val="bg1"/>
                </a:solidFill>
                <a:cs typeface="B Titr" pitchFamily="2" charset="-78"/>
              </a:rPr>
              <a:t> پیشگیری است</a:t>
            </a:r>
          </a:p>
        </p:txBody>
      </p:sp>
    </p:spTree>
    <p:extLst>
      <p:ext uri="{BB962C8B-B14F-4D97-AF65-F5344CB8AC3E}">
        <p14:creationId xmlns:p14="http://schemas.microsoft.com/office/powerpoint/2010/main" val="1455392558"/>
      </p:ext>
    </p:extLst>
  </p:cSld>
  <p:clrMapOvr>
    <a:masterClrMapping/>
  </p:clrMapOvr>
  <mc:AlternateContent xmlns:mc="http://schemas.openxmlformats.org/markup-compatibility/2006" xmlns:p14="http://schemas.microsoft.com/office/powerpoint/2010/main">
    <mc:Choice Requires="p14">
      <p:transition spd="slow" p14:dur="3000">
        <p:fade/>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PQ\Downloads\پاور پوینت\Free-Powerpoint-Background3-Ghalamo\Free Powerpoint Background3-Ghalamo (10).jpg"/>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57200" y="116632"/>
            <a:ext cx="8229600" cy="562074"/>
          </a:xfrm>
          <a:solidFill>
            <a:schemeClr val="accent2">
              <a:lumMod val="40000"/>
              <a:lumOff val="60000"/>
            </a:schemeClr>
          </a:solidFill>
        </p:spPr>
        <p:txBody>
          <a:bodyPr>
            <a:noAutofit/>
          </a:bodyPr>
          <a:lstStyle/>
          <a:p>
            <a:r>
              <a:rPr lang="fa-IR" sz="4000" dirty="0" smtClean="0">
                <a:solidFill>
                  <a:schemeClr val="bg1"/>
                </a:solidFill>
                <a:cs typeface="B Titr" pitchFamily="2" charset="-78"/>
              </a:rPr>
              <a:t>مواجهه شغلی</a:t>
            </a:r>
            <a:endParaRPr lang="fa-IR" sz="4000" dirty="0">
              <a:solidFill>
                <a:schemeClr val="bg1"/>
              </a:solidFill>
              <a:cs typeface="B Titr" pitchFamily="2" charset="-78"/>
            </a:endParaRPr>
          </a:p>
        </p:txBody>
      </p:sp>
      <p:sp>
        <p:nvSpPr>
          <p:cNvPr id="3" name="Content Placeholder 2"/>
          <p:cNvSpPr>
            <a:spLocks noGrp="1"/>
          </p:cNvSpPr>
          <p:nvPr>
            <p:ph idx="1"/>
          </p:nvPr>
        </p:nvSpPr>
        <p:spPr>
          <a:xfrm>
            <a:off x="251520" y="908720"/>
            <a:ext cx="8640960" cy="5832648"/>
          </a:xfrm>
        </p:spPr>
        <p:txBody>
          <a:bodyPr>
            <a:normAutofit fontScale="47500" lnSpcReduction="20000"/>
          </a:bodyPr>
          <a:lstStyle/>
          <a:p>
            <a:pPr algn="r"/>
            <a:r>
              <a:rPr lang="fa-IR" sz="6200" b="1" dirty="0">
                <a:solidFill>
                  <a:srgbClr val="C00000"/>
                </a:solidFill>
                <a:cs typeface="B Mitra" pitchFamily="2" charset="-78"/>
              </a:rPr>
              <a:t>در صورت بریدگی پوست با سر سوزن یا شیء تیز و </a:t>
            </a:r>
            <a:r>
              <a:rPr lang="fa-IR" sz="6200" b="1" dirty="0" smtClean="0">
                <a:solidFill>
                  <a:srgbClr val="C00000"/>
                </a:solidFill>
                <a:cs typeface="B Mitra" pitchFamily="2" charset="-78"/>
              </a:rPr>
              <a:t>برنده</a:t>
            </a:r>
          </a:p>
          <a:p>
            <a:pPr algn="r"/>
            <a:r>
              <a:rPr lang="fa-IR" sz="3600" b="1" dirty="0">
                <a:solidFill>
                  <a:srgbClr val="C00000"/>
                </a:solidFill>
                <a:cs typeface="B Mitra" pitchFamily="2" charset="-78"/>
              </a:rPr>
              <a:t></a:t>
            </a:r>
            <a:r>
              <a:rPr lang="fa-IR" sz="3700" b="1" dirty="0">
                <a:solidFill>
                  <a:schemeClr val="accent2">
                    <a:lumMod val="50000"/>
                  </a:schemeClr>
                </a:solidFill>
                <a:cs typeface="B Mitra" pitchFamily="2" charset="-78"/>
              </a:rPr>
              <a:t>	</a:t>
            </a:r>
            <a:r>
              <a:rPr lang="fa-IR" sz="7200" b="1" dirty="0">
                <a:solidFill>
                  <a:schemeClr val="accent2">
                    <a:lumMod val="50000"/>
                  </a:schemeClr>
                </a:solidFill>
                <a:cs typeface="B Mitra" pitchFamily="2" charset="-78"/>
              </a:rPr>
              <a:t>*در اولین فرصت، محل مواجهه با مایعات بالقوه عفونی را با استفاده از آب معمولی و صابون شستشو دهید.</a:t>
            </a:r>
          </a:p>
          <a:p>
            <a:pPr algn="r"/>
            <a:r>
              <a:rPr lang="fa-IR" sz="7200" b="1" dirty="0">
                <a:solidFill>
                  <a:schemeClr val="accent2">
                    <a:lumMod val="50000"/>
                  </a:schemeClr>
                </a:solidFill>
                <a:cs typeface="B Mitra" pitchFamily="2" charset="-78"/>
              </a:rPr>
              <a:t>	*محل ورود شی را زیر آب روان قرار دهید تا زمانی که خونریزي متوقف شود.</a:t>
            </a:r>
          </a:p>
          <a:p>
            <a:pPr algn="r"/>
            <a:r>
              <a:rPr lang="fa-IR" sz="7200" b="1" dirty="0">
                <a:solidFill>
                  <a:schemeClr val="accent2">
                    <a:lumMod val="50000"/>
                  </a:schemeClr>
                </a:solidFill>
                <a:cs typeface="B Mitra" pitchFamily="2" charset="-78"/>
              </a:rPr>
              <a:t>	*اگر آب روان در دسترس نیست محل را با محلولها یا ژل شوینده دست تمیز کنید.</a:t>
            </a:r>
          </a:p>
          <a:p>
            <a:pPr algn="r"/>
            <a:r>
              <a:rPr lang="fa-IR" sz="7200" b="1" dirty="0">
                <a:solidFill>
                  <a:schemeClr val="accent2">
                    <a:lumMod val="50000"/>
                  </a:schemeClr>
                </a:solidFill>
                <a:cs typeface="B Mitra" pitchFamily="2" charset="-78"/>
              </a:rPr>
              <a:t>	*از هرگونه دست کاری و فشردن و مکیدن محل مواجهه خودداری کنید.</a:t>
            </a:r>
          </a:p>
          <a:p>
            <a:pPr algn="r"/>
            <a:r>
              <a:rPr lang="fa-IR" sz="7200" b="1" dirty="0">
                <a:solidFill>
                  <a:schemeClr val="accent2">
                    <a:lumMod val="50000"/>
                  </a:schemeClr>
                </a:solidFill>
                <a:cs typeface="B Mitra" pitchFamily="2" charset="-78"/>
              </a:rPr>
              <a:t>	</a:t>
            </a:r>
            <a:endParaRPr lang="fa-IR" sz="3600" b="1" dirty="0">
              <a:solidFill>
                <a:srgbClr val="C00000"/>
              </a:solidFill>
              <a:cs typeface="B Mitra" pitchFamily="2" charset="-78"/>
            </a:endParaRPr>
          </a:p>
        </p:txBody>
      </p:sp>
    </p:spTree>
    <p:extLst>
      <p:ext uri="{BB962C8B-B14F-4D97-AF65-F5344CB8AC3E}">
        <p14:creationId xmlns:p14="http://schemas.microsoft.com/office/powerpoint/2010/main" val="197567433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48680"/>
            <a:ext cx="8229600" cy="5577483"/>
          </a:xfrm>
        </p:spPr>
        <p:txBody>
          <a:bodyPr>
            <a:normAutofit fontScale="92500" lnSpcReduction="10000"/>
          </a:bodyPr>
          <a:lstStyle/>
          <a:p>
            <a:r>
              <a:rPr lang="fa-IR" b="1" dirty="0">
                <a:solidFill>
                  <a:schemeClr val="accent2">
                    <a:lumMod val="50000"/>
                  </a:schemeClr>
                </a:solidFill>
                <a:cs typeface="B Mitra" pitchFamily="2" charset="-78"/>
              </a:rPr>
              <a:t>*از مواد گندزدا یا ضد عفونی کننده که میتوانند باعث ایجاد سوزانندگی و التهاب شوند استفاده نکنید.</a:t>
            </a:r>
          </a:p>
          <a:p>
            <a:r>
              <a:rPr lang="fa-IR" b="1" dirty="0">
                <a:solidFill>
                  <a:schemeClr val="accent2">
                    <a:lumMod val="50000"/>
                  </a:schemeClr>
                </a:solidFill>
                <a:cs typeface="B Mitra" pitchFamily="2" charset="-78"/>
              </a:rPr>
              <a:t>	*از پانسمان خودداری کنند.</a:t>
            </a:r>
          </a:p>
          <a:p>
            <a:r>
              <a:rPr lang="fa-IR" b="1" dirty="0">
                <a:solidFill>
                  <a:schemeClr val="accent2">
                    <a:lumMod val="50000"/>
                  </a:schemeClr>
                </a:solidFill>
                <a:cs typeface="B Mitra" pitchFamily="2" charset="-78"/>
              </a:rPr>
              <a:t>	*ظرف مدت 72 ساعت جهت ارزیابی و در صورت نیاز گرفتن دارو به کلینیک مشاوره بیماریهای رفتاری مراجعه نمایید.</a:t>
            </a:r>
          </a:p>
          <a:p>
            <a:r>
              <a:rPr lang="fa-IR" b="1" dirty="0">
                <a:solidFill>
                  <a:schemeClr val="accent2">
                    <a:lumMod val="50000"/>
                  </a:schemeClr>
                </a:solidFill>
                <a:cs typeface="B Mitra" pitchFamily="2" charset="-78"/>
              </a:rPr>
              <a:t>	* انجام آزمایش آنتی ژن هپاتیت </a:t>
            </a:r>
            <a:r>
              <a:rPr lang="en-US" b="1" dirty="0">
                <a:solidFill>
                  <a:schemeClr val="accent2">
                    <a:lumMod val="50000"/>
                  </a:schemeClr>
                </a:solidFill>
                <a:cs typeface="B Mitra" pitchFamily="2" charset="-78"/>
              </a:rPr>
              <a:t>B </a:t>
            </a:r>
            <a:r>
              <a:rPr lang="fa-IR" b="1" dirty="0">
                <a:solidFill>
                  <a:schemeClr val="accent2">
                    <a:lumMod val="50000"/>
                  </a:schemeClr>
                </a:solidFill>
                <a:cs typeface="B Mitra" pitchFamily="2" charset="-78"/>
              </a:rPr>
              <a:t>به صورت پایه ،  2-6 هفته بعد ، 3ماه بعد ، 6ماه بعد</a:t>
            </a:r>
          </a:p>
          <a:p>
            <a:r>
              <a:rPr lang="fa-IR" b="1" dirty="0">
                <a:solidFill>
                  <a:schemeClr val="accent2">
                    <a:lumMod val="50000"/>
                  </a:schemeClr>
                </a:solidFill>
                <a:cs typeface="B Mitra" pitchFamily="2" charset="-78"/>
              </a:rPr>
              <a:t>	* انجام آزمایش آنتی بادی اچ آی وی به صورت پایه ،  2-6 هفته بعد ، 3ماه بعد ، 6ماه بعد</a:t>
            </a:r>
          </a:p>
          <a:p>
            <a:r>
              <a:rPr lang="fa-IR" b="1" dirty="0">
                <a:solidFill>
                  <a:schemeClr val="accent2">
                    <a:lumMod val="50000"/>
                  </a:schemeClr>
                </a:solidFill>
                <a:cs typeface="B Mitra" pitchFamily="2" charset="-78"/>
              </a:rPr>
              <a:t>درمان دارویی دورتکراویر و امتریسیتابین/ تنوفوویر(تاوین)</a:t>
            </a:r>
          </a:p>
          <a:p>
            <a:endParaRPr lang="fa-IR" dirty="0"/>
          </a:p>
        </p:txBody>
      </p:sp>
    </p:spTree>
    <p:extLst>
      <p:ext uri="{BB962C8B-B14F-4D97-AF65-F5344CB8AC3E}">
        <p14:creationId xmlns:p14="http://schemas.microsoft.com/office/powerpoint/2010/main" val="2636710840"/>
      </p:ext>
    </p:extLst>
  </p:cSld>
  <p:clrMapOvr>
    <a:masterClrMapping/>
  </p:clrMapOvr>
  <mc:AlternateContent xmlns:mc="http://schemas.openxmlformats.org/markup-compatibility/2006" xmlns:p14="http://schemas.microsoft.com/office/powerpoint/2010/main">
    <mc:Choice Requires="p14">
      <p:transition spd="slow" p14:dur="3000" advClick="0" advTm="5000">
        <p:fade/>
      </p:transition>
    </mc:Choice>
    <mc:Fallback xmlns="">
      <p:transition spd="slow" advClick="0" advTm="5000">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PQ\Downloads\پاور پوینت\Free-Powerpoint-Background3-Ghalamo\Free Powerpoint Background3-Ghalamo (10).jpg"/>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19214" y="16905"/>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solidFill>
            <a:schemeClr val="accent2">
              <a:lumMod val="40000"/>
              <a:lumOff val="60000"/>
            </a:schemeClr>
          </a:solidFill>
        </p:spPr>
        <p:txBody>
          <a:bodyPr>
            <a:noAutofit/>
          </a:bodyPr>
          <a:lstStyle/>
          <a:p>
            <a:r>
              <a:rPr lang="fa-IR" dirty="0" smtClean="0">
                <a:solidFill>
                  <a:schemeClr val="bg1"/>
                </a:solidFill>
                <a:cs typeface="B Titr" pitchFamily="2" charset="-78"/>
              </a:rPr>
              <a:t>داروهای مورد استفاده برای بیماران</a:t>
            </a:r>
            <a:endParaRPr lang="fa-IR" dirty="0">
              <a:solidFill>
                <a:schemeClr val="bg1"/>
              </a:solidFill>
              <a:cs typeface="B Titr" pitchFamily="2" charset="-78"/>
            </a:endParaRPr>
          </a:p>
        </p:txBody>
      </p:sp>
      <p:sp>
        <p:nvSpPr>
          <p:cNvPr id="3" name="Content Placeholder 2"/>
          <p:cNvSpPr>
            <a:spLocks noGrp="1"/>
          </p:cNvSpPr>
          <p:nvPr>
            <p:ph idx="1"/>
          </p:nvPr>
        </p:nvSpPr>
        <p:spPr>
          <a:xfrm>
            <a:off x="251520" y="1556792"/>
            <a:ext cx="8640960" cy="5184576"/>
          </a:xfrm>
        </p:spPr>
        <p:txBody>
          <a:bodyPr>
            <a:normAutofit/>
          </a:bodyPr>
          <a:lstStyle/>
          <a:p>
            <a:pPr algn="r"/>
            <a:r>
              <a:rPr lang="fa-IR" sz="4000" b="1" dirty="0" smtClean="0">
                <a:solidFill>
                  <a:schemeClr val="accent2">
                    <a:lumMod val="50000"/>
                  </a:schemeClr>
                </a:solidFill>
                <a:cs typeface="B Mitra" pitchFamily="2" charset="-78"/>
              </a:rPr>
              <a:t>* درمان دو دارویی</a:t>
            </a:r>
          </a:p>
          <a:p>
            <a:pPr algn="r"/>
            <a:r>
              <a:rPr lang="fa-IR" sz="4000" b="1" dirty="0" smtClean="0">
                <a:solidFill>
                  <a:schemeClr val="accent2">
                    <a:lumMod val="50000"/>
                  </a:schemeClr>
                </a:solidFill>
                <a:cs typeface="B Mitra" pitchFamily="2" charset="-78"/>
              </a:rPr>
              <a:t>افابایوویر 600 و کو-بایوویر 300/150</a:t>
            </a:r>
          </a:p>
          <a:p>
            <a:pPr algn="r"/>
            <a:r>
              <a:rPr lang="fa-IR" sz="4000" b="1" dirty="0" smtClean="0">
                <a:solidFill>
                  <a:schemeClr val="accent2">
                    <a:lumMod val="50000"/>
                  </a:schemeClr>
                </a:solidFill>
                <a:cs typeface="B Mitra" pitchFamily="2" charset="-78"/>
              </a:rPr>
              <a:t>*درمان تک دارویی</a:t>
            </a:r>
          </a:p>
          <a:p>
            <a:pPr algn="r"/>
            <a:r>
              <a:rPr lang="fa-IR" sz="4000" b="1" dirty="0" smtClean="0">
                <a:solidFill>
                  <a:schemeClr val="accent2">
                    <a:lumMod val="50000"/>
                  </a:schemeClr>
                </a:solidFill>
                <a:cs typeface="B Mitra" pitchFamily="2" charset="-78"/>
              </a:rPr>
              <a:t>افاویرنز600،امتریسیتابین200،تنوفوویر دیسوپروکسیل فومارات300</a:t>
            </a:r>
            <a:endParaRPr lang="fa-IR" sz="4000" b="1" dirty="0">
              <a:solidFill>
                <a:schemeClr val="accent2">
                  <a:lumMod val="50000"/>
                </a:schemeClr>
              </a:solidFill>
              <a:cs typeface="B Mitra" pitchFamily="2" charset="-78"/>
            </a:endParaRPr>
          </a:p>
        </p:txBody>
      </p:sp>
    </p:spTree>
    <p:extLst>
      <p:ext uri="{BB962C8B-B14F-4D97-AF65-F5344CB8AC3E}">
        <p14:creationId xmlns:p14="http://schemas.microsoft.com/office/powerpoint/2010/main" val="403621837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8" name="Picture 6" descr="C:\Users\PQ\Downloads\پاور پوینت\Free-Powerpoint-Background4-Ghalamo\Free Powerpoint Background4-Ghalamo (30).jpg"/>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0" y="0"/>
            <a:ext cx="9112720" cy="695739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57200" y="188640"/>
            <a:ext cx="8229600" cy="720080"/>
          </a:xfrm>
        </p:spPr>
        <p:txBody>
          <a:bodyPr>
            <a:normAutofit fontScale="90000"/>
          </a:bodyPr>
          <a:lstStyle/>
          <a:p>
            <a:r>
              <a:rPr lang="fa-IR" sz="4000" b="1" dirty="0" smtClean="0">
                <a:solidFill>
                  <a:srgbClr val="C00000"/>
                </a:solidFill>
                <a:cs typeface="B Mitra" pitchFamily="2" charset="-78"/>
              </a:rPr>
              <a:t>شهروندان گرامی:</a:t>
            </a:r>
            <a:r>
              <a:rPr lang="fa-IR" dirty="0" smtClean="0">
                <a:cs typeface="2  Mitra" pitchFamily="2" charset="-78"/>
              </a:rPr>
              <a:t/>
            </a:r>
            <a:br>
              <a:rPr lang="fa-IR" dirty="0" smtClean="0">
                <a:cs typeface="2  Mitra" pitchFamily="2" charset="-78"/>
              </a:rPr>
            </a:br>
            <a:endParaRPr lang="fa-IR" dirty="0">
              <a:cs typeface="2  Mitra" pitchFamily="2" charset="-78"/>
            </a:endParaRPr>
          </a:p>
        </p:txBody>
      </p:sp>
      <p:sp>
        <p:nvSpPr>
          <p:cNvPr id="3" name="Content Placeholder 2"/>
          <p:cNvSpPr>
            <a:spLocks noGrp="1"/>
          </p:cNvSpPr>
          <p:nvPr>
            <p:ph idx="1"/>
          </p:nvPr>
        </p:nvSpPr>
        <p:spPr>
          <a:xfrm>
            <a:off x="0" y="764704"/>
            <a:ext cx="9036496" cy="6093296"/>
          </a:xfrm>
        </p:spPr>
        <p:txBody>
          <a:bodyPr>
            <a:normAutofit/>
          </a:bodyPr>
          <a:lstStyle/>
          <a:p>
            <a:pPr algn="ctr"/>
            <a:r>
              <a:rPr lang="fa-IR" dirty="0" smtClean="0">
                <a:solidFill>
                  <a:schemeClr val="accent2">
                    <a:lumMod val="50000"/>
                  </a:schemeClr>
                </a:solidFill>
                <a:cs typeface="B Titr" pitchFamily="2" charset="-78"/>
              </a:rPr>
              <a:t>مرکز مشاوره بیماریهای رفتاری شهرستان قزوین همه روزه از ساعت 14-8 اماده ارائه خدمات زیر به صورت </a:t>
            </a:r>
            <a:r>
              <a:rPr lang="fa-IR" dirty="0" smtClean="0">
                <a:solidFill>
                  <a:srgbClr val="FF0000"/>
                </a:solidFill>
                <a:cs typeface="B Titr" pitchFamily="2" charset="-78"/>
              </a:rPr>
              <a:t>محرمانه</a:t>
            </a:r>
            <a:r>
              <a:rPr lang="fa-IR" dirty="0" smtClean="0">
                <a:cs typeface="B Titr" pitchFamily="2" charset="-78"/>
              </a:rPr>
              <a:t> </a:t>
            </a:r>
            <a:r>
              <a:rPr lang="fa-IR" dirty="0" smtClean="0">
                <a:solidFill>
                  <a:schemeClr val="accent2">
                    <a:lumMod val="50000"/>
                  </a:schemeClr>
                </a:solidFill>
                <a:cs typeface="B Titr" pitchFamily="2" charset="-78"/>
              </a:rPr>
              <a:t>و</a:t>
            </a:r>
            <a:r>
              <a:rPr lang="fa-IR" dirty="0" smtClean="0">
                <a:cs typeface="B Titr" pitchFamily="2" charset="-78"/>
              </a:rPr>
              <a:t> </a:t>
            </a:r>
            <a:r>
              <a:rPr lang="fa-IR" dirty="0" smtClean="0">
                <a:solidFill>
                  <a:srgbClr val="FF0000"/>
                </a:solidFill>
                <a:cs typeface="B Titr" pitchFamily="2" charset="-78"/>
              </a:rPr>
              <a:t>رایگان</a:t>
            </a:r>
            <a:r>
              <a:rPr lang="fa-IR" dirty="0" smtClean="0">
                <a:cs typeface="B Titr" pitchFamily="2" charset="-78"/>
              </a:rPr>
              <a:t> </a:t>
            </a:r>
            <a:r>
              <a:rPr lang="fa-IR" dirty="0" smtClean="0">
                <a:solidFill>
                  <a:schemeClr val="accent2">
                    <a:lumMod val="50000"/>
                  </a:schemeClr>
                </a:solidFill>
                <a:cs typeface="B Titr" pitchFamily="2" charset="-78"/>
              </a:rPr>
              <a:t>می باشد.</a:t>
            </a:r>
          </a:p>
          <a:p>
            <a:endParaRPr lang="fa-IR" dirty="0" smtClean="0"/>
          </a:p>
          <a:p>
            <a:r>
              <a:rPr lang="fa-IR" sz="3600" b="1" dirty="0" smtClean="0">
                <a:solidFill>
                  <a:schemeClr val="accent2">
                    <a:lumMod val="50000"/>
                  </a:schemeClr>
                </a:solidFill>
                <a:cs typeface="B Mitra" pitchFamily="2" charset="-78"/>
              </a:rPr>
              <a:t>آموزش و مشاوره اچ آی وی/ایدز</a:t>
            </a:r>
          </a:p>
          <a:p>
            <a:r>
              <a:rPr lang="fa-IR" sz="3600" b="1" dirty="0" smtClean="0">
                <a:solidFill>
                  <a:schemeClr val="accent2">
                    <a:lumMod val="50000"/>
                  </a:schemeClr>
                </a:solidFill>
                <a:cs typeface="B Mitra" pitchFamily="2" charset="-78"/>
              </a:rPr>
              <a:t>آزمایش سریع اچ آی وی/ایدز</a:t>
            </a:r>
          </a:p>
          <a:p>
            <a:r>
              <a:rPr lang="fa-IR" sz="3600" b="1" dirty="0" smtClean="0">
                <a:solidFill>
                  <a:schemeClr val="accent2">
                    <a:lumMod val="50000"/>
                  </a:schemeClr>
                </a:solidFill>
                <a:cs typeface="B Mitra" pitchFamily="2" charset="-78"/>
              </a:rPr>
              <a:t>خدمات کاهش آسیب </a:t>
            </a:r>
          </a:p>
          <a:p>
            <a:r>
              <a:rPr lang="fa-IR" sz="3600" b="1" dirty="0" smtClean="0">
                <a:solidFill>
                  <a:schemeClr val="accent2">
                    <a:lumMod val="50000"/>
                  </a:schemeClr>
                </a:solidFill>
                <a:cs typeface="B Mitra" pitchFamily="2" charset="-78"/>
              </a:rPr>
              <a:t>مراقبت و درمان دارویی بیماران ایدز</a:t>
            </a:r>
          </a:p>
          <a:p>
            <a:r>
              <a:rPr lang="fa-IR" sz="3600" b="1" dirty="0" smtClean="0">
                <a:solidFill>
                  <a:schemeClr val="accent2">
                    <a:lumMod val="50000"/>
                  </a:schemeClr>
                </a:solidFill>
                <a:cs typeface="B Mitra" pitchFamily="2" charset="-78"/>
              </a:rPr>
              <a:t>مشاوره در زمینه مدیریت مواجهه شغلی</a:t>
            </a:r>
          </a:p>
          <a:p>
            <a:r>
              <a:rPr lang="fa-IR" sz="3600" b="1" dirty="0" smtClean="0">
                <a:solidFill>
                  <a:schemeClr val="accent2">
                    <a:lumMod val="50000"/>
                  </a:schemeClr>
                </a:solidFill>
                <a:cs typeface="B Mitra" pitchFamily="2" charset="-78"/>
              </a:rPr>
              <a:t>شماره تماس : 02833658015</a:t>
            </a:r>
            <a:r>
              <a:rPr lang="fa-IR" sz="3600" b="1" dirty="0" smtClean="0">
                <a:cs typeface="B Mitra" pitchFamily="2" charset="-78"/>
              </a:rPr>
              <a:t> </a:t>
            </a:r>
            <a:endParaRPr lang="fa-IR" sz="3600" b="1" dirty="0">
              <a:cs typeface="B Mitra" pitchFamily="2" charset="-78"/>
            </a:endParaRPr>
          </a:p>
        </p:txBody>
      </p:sp>
      <p:pic>
        <p:nvPicPr>
          <p:cNvPr id="4098" name="Picture 2" descr="C:\Users\PQ\Desktop\ایدز\images (17).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420888"/>
            <a:ext cx="2538661" cy="4437112"/>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
        <p:nvSpPr>
          <p:cNvPr id="5" name="Rounded Rectangle 4"/>
          <p:cNvSpPr/>
          <p:nvPr/>
        </p:nvSpPr>
        <p:spPr>
          <a:xfrm>
            <a:off x="4296209" y="2361896"/>
            <a:ext cx="4608512" cy="612068"/>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r>
              <a:rPr lang="fa-IR" sz="3600" dirty="0" smtClean="0">
                <a:solidFill>
                  <a:srgbClr val="C00000"/>
                </a:solidFill>
                <a:cs typeface="B Titr" pitchFamily="2" charset="-78"/>
              </a:rPr>
              <a:t>مهمترین خدمات این مرکز:</a:t>
            </a:r>
            <a:endParaRPr lang="fa-IR" sz="3600" dirty="0">
              <a:solidFill>
                <a:srgbClr val="C00000"/>
              </a:solidFill>
              <a:cs typeface="B Titr" pitchFamily="2" charset="-78"/>
            </a:endParaRPr>
          </a:p>
        </p:txBody>
      </p:sp>
    </p:spTree>
    <p:extLst>
      <p:ext uri="{BB962C8B-B14F-4D97-AF65-F5344CB8AC3E}">
        <p14:creationId xmlns:p14="http://schemas.microsoft.com/office/powerpoint/2010/main" val="69840110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9" name="Content Placeholder 8" descr="1255.jpg"/>
          <p:cNvPicPr>
            <a:picLocks noGrp="1" noChangeAspect="1"/>
          </p:cNvPicPr>
          <p:nvPr>
            <p:ph idx="1"/>
          </p:nvPr>
        </p:nvPicPr>
        <p:blipFill>
          <a:blip r:embed="rId2" cstate="print">
            <a:extLst>
              <a:ext uri="{BEBA8EAE-BF5A-486C-A8C5-ECC9F3942E4B}">
                <a14:imgProps xmlns:a14="http://schemas.microsoft.com/office/drawing/2010/main">
                  <a14:imgLayer r:embed="rId3">
                    <a14:imgEffect>
                      <a14:saturation sat="400000"/>
                    </a14:imgEffect>
                    <a14:imgEffect>
                      <a14:brightnessContrast bright="-20000" contrast="20000"/>
                    </a14:imgEffect>
                  </a14:imgLayer>
                </a14:imgProps>
              </a:ext>
            </a:extLst>
          </a:blip>
          <a:stretch>
            <a:fillRect/>
          </a:stretch>
        </p:blipFill>
        <p:spPr>
          <a:xfrm>
            <a:off x="0" y="0"/>
            <a:ext cx="9144000" cy="6858000"/>
          </a:xfrm>
        </p:spPr>
      </p:pic>
      <p:sp>
        <p:nvSpPr>
          <p:cNvPr id="5" name="Rectangle 4"/>
          <p:cNvSpPr/>
          <p:nvPr/>
        </p:nvSpPr>
        <p:spPr>
          <a:xfrm>
            <a:off x="2771800" y="1484784"/>
            <a:ext cx="5999584" cy="923330"/>
          </a:xfrm>
          <a:prstGeom prst="rect">
            <a:avLst/>
          </a:prstGeom>
        </p:spPr>
        <p:txBody>
          <a:bodyPr wrap="square">
            <a:spAutoFit/>
          </a:bodyPr>
          <a:lstStyle/>
          <a:p>
            <a:pPr algn="ctr"/>
            <a:r>
              <a:rPr lang="fa-IR" sz="5400" b="1" kern="10" dirty="0" smtClean="0">
                <a:ln w="12700">
                  <a:solidFill>
                    <a:srgbClr val="EAEAEA"/>
                  </a:solidFill>
                  <a:round/>
                  <a:headEnd/>
                  <a:tailEnd/>
                </a:ln>
                <a:solidFill>
                  <a:srgbClr val="C00000"/>
                </a:solidFill>
                <a:effectLst>
                  <a:outerShdw blurRad="38100" dist="38100" dir="2700000" algn="tl">
                    <a:srgbClr val="000000">
                      <a:alpha val="43137"/>
                    </a:srgbClr>
                  </a:outerShdw>
                </a:effectLst>
                <a:latin typeface="Arial"/>
                <a:cs typeface="B Titr" pitchFamily="2" charset="-78"/>
              </a:rPr>
              <a:t>به امید جامعه سالم</a:t>
            </a:r>
            <a:endParaRPr lang="en-US" sz="4800" b="1" dirty="0">
              <a:solidFill>
                <a:srgbClr val="C00000"/>
              </a:solidFill>
              <a:effectLst>
                <a:outerShdw blurRad="38100" dist="38100" dir="2700000" algn="tl">
                  <a:srgbClr val="000000">
                    <a:alpha val="43137"/>
                  </a:srgbClr>
                </a:outerShdw>
              </a:effectLst>
              <a:cs typeface="B Titr" pitchFamily="2" charset="-78"/>
            </a:endParaRPr>
          </a:p>
        </p:txBody>
      </p:sp>
      <p:sp>
        <p:nvSpPr>
          <p:cNvPr id="6" name="Text Box 2"/>
          <p:cNvSpPr txBox="1">
            <a:spLocks noChangeArrowheads="1"/>
          </p:cNvSpPr>
          <p:nvPr/>
        </p:nvSpPr>
        <p:spPr bwMode="auto">
          <a:xfrm>
            <a:off x="395536" y="6196482"/>
            <a:ext cx="8375848" cy="466406"/>
          </a:xfrm>
          <a:prstGeom prst="rect">
            <a:avLst/>
          </a:prstGeom>
          <a:noFill/>
          <a:ln w="9525">
            <a:noFill/>
            <a:miter lim="800000"/>
            <a:headEnd/>
            <a:tailEnd/>
          </a:ln>
        </p:spPr>
        <p:txBody>
          <a:bodyPr rot="0" vert="horz" wrap="square" lIns="91440" tIns="45720" rIns="91440" bIns="45720" anchor="t" anchorCtr="0">
            <a:noAutofit/>
          </a:bodyPr>
          <a:lstStyle/>
          <a:p>
            <a:pPr algn="ctr" rtl="1">
              <a:lnSpc>
                <a:spcPct val="115000"/>
              </a:lnSpc>
              <a:spcAft>
                <a:spcPts val="0"/>
              </a:spcAft>
            </a:pPr>
            <a:r>
              <a:rPr lang="fa-IR" sz="2400" b="1" dirty="0" smtClean="0">
                <a:solidFill>
                  <a:srgbClr val="C00000"/>
                </a:solidFill>
                <a:effectLst/>
                <a:latin typeface="Calibri"/>
                <a:ea typeface="Calibri"/>
                <a:cs typeface="2  Titr"/>
              </a:rPr>
              <a:t>مرکز </a:t>
            </a:r>
            <a:r>
              <a:rPr lang="fa-IR" sz="2400" b="1" dirty="0">
                <a:solidFill>
                  <a:srgbClr val="C00000"/>
                </a:solidFill>
                <a:effectLst/>
                <a:latin typeface="Calibri"/>
                <a:ea typeface="Calibri"/>
                <a:cs typeface="2  Titr"/>
              </a:rPr>
              <a:t>بهداشت شهید بلندیان شهرستان </a:t>
            </a:r>
            <a:r>
              <a:rPr lang="fa-IR" sz="2400" b="1" dirty="0" smtClean="0">
                <a:solidFill>
                  <a:srgbClr val="C00000"/>
                </a:solidFill>
                <a:effectLst/>
                <a:latin typeface="Calibri"/>
                <a:ea typeface="Calibri"/>
                <a:cs typeface="2  Titr"/>
              </a:rPr>
              <a:t>قزوین-واحد بیماریهای واگیر</a:t>
            </a:r>
            <a:endParaRPr lang="en-US" dirty="0">
              <a:solidFill>
                <a:srgbClr val="C00000"/>
              </a:solidFill>
              <a:effectLst/>
              <a:latin typeface="Calibri"/>
              <a:ea typeface="Calibri"/>
              <a:cs typeface="Arial"/>
            </a:endParaRPr>
          </a:p>
          <a:p>
            <a:pPr algn="ctr" rtl="1">
              <a:lnSpc>
                <a:spcPct val="115000"/>
              </a:lnSpc>
              <a:spcAft>
                <a:spcPts val="0"/>
              </a:spcAft>
            </a:pPr>
            <a:r>
              <a:rPr lang="en-US" sz="1600" dirty="0">
                <a:solidFill>
                  <a:srgbClr val="C00000"/>
                </a:solidFill>
                <a:effectLst/>
                <a:latin typeface="Calibri"/>
                <a:ea typeface="Calibri"/>
                <a:cs typeface="Arial"/>
              </a:rPr>
              <a:t> </a:t>
            </a:r>
            <a:endParaRPr lang="en-US" sz="2000" dirty="0">
              <a:solidFill>
                <a:srgbClr val="C00000"/>
              </a:solidFill>
              <a:effectLst/>
              <a:latin typeface="Calibri"/>
              <a:ea typeface="Calibri"/>
              <a:cs typeface="Arial"/>
            </a:endParaRPr>
          </a:p>
        </p:txBody>
      </p:sp>
    </p:spTree>
    <p:extLst>
      <p:ext uri="{BB962C8B-B14F-4D97-AF65-F5344CB8AC3E}">
        <p14:creationId xmlns:p14="http://schemas.microsoft.com/office/powerpoint/2010/main" val="235628872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1829</TotalTime>
  <Words>866</Words>
  <Application>Microsoft Office PowerPoint</Application>
  <PresentationFormat>On-screen Show (4:3)</PresentationFormat>
  <Paragraphs>96</Paragraphs>
  <Slides>21</Slides>
  <Notes>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PowerPoint Presentation</vt:lpstr>
      <vt:lpstr>PowerPoint Presentation</vt:lpstr>
      <vt:lpstr>مراحل مختلف ايدز</vt:lpstr>
      <vt:lpstr>مراحل بیماری:</vt:lpstr>
      <vt:lpstr>در صورت مثبت شدن آزمایشHIV  چه باید کرد؟</vt:lpstr>
      <vt:lpstr>در صورت مثبت شدن آزمایشHIV  چه باید کرد؟</vt:lpstr>
      <vt:lpstr>بعد از ورود HIV به بدن و ایجاد عفونت، چه زمانی تا ایجاد AIDS طول می کشد؟ </vt:lpstr>
      <vt:lpstr>چه ارتباطی بینHIV  و سل وجود دارد؟</vt:lpstr>
      <vt:lpstr>کدامیک از مایعات بدن، HIV را متنقل می کنند؟ </vt:lpstr>
      <vt:lpstr>*زنان و دختران به دلیل ساختار بدن، نسبت به ابتلا بهHIV  آسیب پذیرترند. در یک تماس جنسی احتمال انتقال آلودگی از مرد آلوده به زن سالم 2.5 برابر بیشتر از انتقال از زن آلوده به مرد سالم است.  *بسیاری از زنان به دلیل وابستگی مالی و مسائل فرهنگی و سنتی، قدرت تصمیم گیری و رد تقاضای طرف مقابل را ندارند. آموزش دختران مؤثرترین راه حفاظت آنها در برابر HIV/AIDS است. </vt:lpstr>
      <vt:lpstr>PowerPoint Presentation</vt:lpstr>
      <vt:lpstr> 1) گروه هایی که در معرض بیشترین خطر برای ابتلای به اچ‌آی‌وی هستند (شامل مصرف کنندگان تزریقی مواد مخدر، افراد دارای ارتباط جنسی غیر ایمن و محافظت نشده ) 2)مبتلایان به اچ‌آی‌وی، ایدز و خانواده های آنها 3) افراد مبتلا به بیماری های آمیزشی 4) افراد تماس یافته با خون و ترشحات آلوده به اچ‌آی‌وی  </vt:lpstr>
      <vt:lpstr>PowerPoint Presentation</vt:lpstr>
      <vt:lpstr>مهمترین اقدام در کنترل بیماری ایدز پیشگیری است</vt:lpstr>
      <vt:lpstr>مهمترین اقدام در کنترل بیماری ایدز پیشگیری است</vt:lpstr>
      <vt:lpstr>مهمترین اقدام در کنترل بیماری ایدز پیشگیری است</vt:lpstr>
      <vt:lpstr>مواجهه شغلی</vt:lpstr>
      <vt:lpstr>PowerPoint Presentation</vt:lpstr>
      <vt:lpstr>داروهای مورد استفاده برای بیماران</vt:lpstr>
      <vt:lpstr>شهروندان گرامی: </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PQ</dc:creator>
  <cp:lastModifiedBy>PQ</cp:lastModifiedBy>
  <cp:revision>244</cp:revision>
  <dcterms:created xsi:type="dcterms:W3CDTF">2018-10-21T07:34:48Z</dcterms:created>
  <dcterms:modified xsi:type="dcterms:W3CDTF">2022-06-20T03:23:44Z</dcterms:modified>
</cp:coreProperties>
</file>